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75" r:id="rId19"/>
    <p:sldId id="297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990099"/>
    <a:srgbClr val="0000FF"/>
    <a:srgbClr val="FF6600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63ADA-153E-4450-9715-37A3C97EC748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2C6CB-8386-4D0F-AD7F-48B4425494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A0B9E-3BF3-46F6-8021-EE54CB144B47}" type="datetimeFigureOut">
              <a:rPr lang="en-US" smtClean="0"/>
              <a:pPr/>
              <a:t>11/9/2011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3" Type="http://schemas.openxmlformats.org/officeDocument/2006/relationships/slide" Target="slide2.xml"/><Relationship Id="rId7" Type="http://schemas.openxmlformats.org/officeDocument/2006/relationships/slide" Target="slide3.xml"/><Relationship Id="rId12" Type="http://schemas.openxmlformats.org/officeDocument/2006/relationships/slide" Target="slide8.xml"/><Relationship Id="rId17" Type="http://schemas.openxmlformats.org/officeDocument/2006/relationships/slide" Target="slide13.xml"/><Relationship Id="rId2" Type="http://schemas.openxmlformats.org/officeDocument/2006/relationships/notesSlide" Target="../notesSlides/notesSlide1.xml"/><Relationship Id="rId16" Type="http://schemas.openxmlformats.org/officeDocument/2006/relationships/slide" Target="slide9.xml"/><Relationship Id="rId20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11" Type="http://schemas.openxmlformats.org/officeDocument/2006/relationships/slide" Target="slide4.xml"/><Relationship Id="rId5" Type="http://schemas.openxmlformats.org/officeDocument/2006/relationships/slide" Target="slide10.xml"/><Relationship Id="rId15" Type="http://schemas.openxmlformats.org/officeDocument/2006/relationships/slide" Target="slide18.xml"/><Relationship Id="rId10" Type="http://schemas.openxmlformats.org/officeDocument/2006/relationships/slide" Target="slide15.xml"/><Relationship Id="rId19" Type="http://schemas.openxmlformats.org/officeDocument/2006/relationships/slide" Target="slide20.xml"/><Relationship Id="rId4" Type="http://schemas.openxmlformats.org/officeDocument/2006/relationships/slide" Target="slide6.xml"/><Relationship Id="rId9" Type="http://schemas.openxmlformats.org/officeDocument/2006/relationships/slide" Target="slide19.xml"/><Relationship Id="rId14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514600" y="0"/>
            <a:ext cx="21590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24400" y="0"/>
            <a:ext cx="2184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934200" y="0"/>
            <a:ext cx="22098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 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9" name="Rounded Rectangle 8">
            <a:hlinkClick r:id="rId3" action="ppaction://hlinksldjump"/>
          </p:cNvPr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Rounded Rectangle 9">
            <a:hlinkClick r:id="rId4" action="ppaction://hlinksldjump"/>
          </p:cNvPr>
          <p:cNvSpPr/>
          <p:nvPr/>
        </p:nvSpPr>
        <p:spPr>
          <a:xfrm>
            <a:off x="2463800" y="990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4699000" y="990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6934200" y="990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0" y="2133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463800" y="2133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4699000" y="2133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6" name="Rounded Rectangle 15">
            <a:hlinkClick r:id="rId10" action="ppaction://hlinksldjump"/>
          </p:cNvPr>
          <p:cNvSpPr/>
          <p:nvPr/>
        </p:nvSpPr>
        <p:spPr>
          <a:xfrm>
            <a:off x="6934200" y="2133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7" name="Rounded Rectangle 16">
            <a:hlinkClick r:id="rId11" action="ppaction://hlinksldjump"/>
          </p:cNvPr>
          <p:cNvSpPr/>
          <p:nvPr/>
        </p:nvSpPr>
        <p:spPr>
          <a:xfrm>
            <a:off x="0" y="3276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8" name="Rounded Rectangle 17">
            <a:hlinkClick r:id="rId12" action="ppaction://hlinksldjump"/>
          </p:cNvPr>
          <p:cNvSpPr/>
          <p:nvPr/>
        </p:nvSpPr>
        <p:spPr>
          <a:xfrm>
            <a:off x="2463800" y="3276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9" name="Rounded Rectangle 18">
            <a:hlinkClick r:id="rId13" action="ppaction://hlinksldjump"/>
          </p:cNvPr>
          <p:cNvSpPr/>
          <p:nvPr/>
        </p:nvSpPr>
        <p:spPr>
          <a:xfrm>
            <a:off x="4699000" y="3276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0" name="Rounded Rectangle 19">
            <a:hlinkClick r:id="rId14" action="ppaction://hlinksldjump"/>
          </p:cNvPr>
          <p:cNvSpPr/>
          <p:nvPr/>
        </p:nvSpPr>
        <p:spPr>
          <a:xfrm>
            <a:off x="6934200" y="3276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1" name="Rounded Rectangle 20">
            <a:hlinkClick r:id="rId15" action="ppaction://hlinksldjump"/>
          </p:cNvPr>
          <p:cNvSpPr/>
          <p:nvPr/>
        </p:nvSpPr>
        <p:spPr>
          <a:xfrm>
            <a:off x="0" y="4419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2" name="Rounded Rectangle 21">
            <a:hlinkClick r:id="rId16" action="ppaction://hlinksldjump"/>
          </p:cNvPr>
          <p:cNvSpPr/>
          <p:nvPr/>
        </p:nvSpPr>
        <p:spPr>
          <a:xfrm>
            <a:off x="2463800" y="4419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3" name="Rounded Rectangle 22">
            <a:hlinkClick r:id="rId17" action="ppaction://hlinksldjump"/>
          </p:cNvPr>
          <p:cNvSpPr/>
          <p:nvPr/>
        </p:nvSpPr>
        <p:spPr>
          <a:xfrm>
            <a:off x="4699000" y="4419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4" name="Rounded Rectangle 23">
            <a:hlinkClick r:id="rId18" action="ppaction://hlinksldjump"/>
          </p:cNvPr>
          <p:cNvSpPr/>
          <p:nvPr/>
        </p:nvSpPr>
        <p:spPr>
          <a:xfrm>
            <a:off x="6934200" y="4419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9" name="Smiley Face 28">
            <a:hlinkClick r:id="rId19" action="ppaction://hlinksldjump">
              <a:snd r:embed="rId20" name="ENTRANCE.WAV"/>
            </a:hlinkClick>
          </p:cNvPr>
          <p:cNvSpPr/>
          <p:nvPr/>
        </p:nvSpPr>
        <p:spPr>
          <a:xfrm>
            <a:off x="4648200" y="5715000"/>
            <a:ext cx="914400" cy="838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786991" y="5791200"/>
            <a:ext cx="3357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  <a:latin typeface="Boring Lesson" pitchFamily="2" charset="0"/>
              </a:rPr>
              <a:t>RiskIT</a:t>
            </a:r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!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600" y="6096000"/>
            <a:ext cx="41440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Lesson 29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4400" y="5562600"/>
            <a:ext cx="25683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Sound ttnorm" pitchFamily="2" charset="0"/>
              </a:rPr>
              <a:t>Confirm</a:t>
            </a:r>
            <a:r>
              <a:rPr lang="en-US" sz="3600" dirty="0" err="1" smtClean="0">
                <a:solidFill>
                  <a:srgbClr val="00FF00"/>
                </a:solidFill>
                <a:latin typeface="Arial Black" pitchFamily="34" charset="0"/>
              </a:rPr>
              <a:t>IT</a:t>
            </a:r>
            <a:r>
              <a:rPr lang="en-US" sz="3600" dirty="0" smtClean="0">
                <a:solidFill>
                  <a:srgbClr val="00FF00"/>
                </a:solidFill>
                <a:latin typeface="Arial Black" pitchFamily="34" charset="0"/>
              </a:rPr>
              <a:t>!</a:t>
            </a:r>
            <a:endParaRPr lang="en-US" sz="3600" dirty="0">
              <a:solidFill>
                <a:srgbClr val="00FF00"/>
              </a:solidFill>
              <a:latin typeface="Sound ttnor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114800" y="838200"/>
            <a:ext cx="36247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43200" y="4495800"/>
            <a:ext cx="5257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false</a:t>
            </a:r>
            <a:endParaRPr lang="en-US" sz="4000" dirty="0">
              <a:solidFill>
                <a:srgbClr val="FF00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95600" y="1752600"/>
            <a:ext cx="605646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Lord’s Prayer was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given to us by the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Apostles as a model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for prayer.	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83700" y="304800"/>
            <a:ext cx="35125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Luke 11:1-13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886200"/>
            <a:ext cx="2438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C</a:t>
            </a:r>
            <a:endParaRPr lang="en-US" sz="44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943600"/>
            <a:ext cx="762000" cy="6858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895600" y="1524000"/>
            <a:ext cx="6030818" cy="42165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We should pray that the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Lord would lead us not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into: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Testing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Trouble</a:t>
            </a:r>
          </a:p>
          <a:p>
            <a:pPr marL="514350" indent="-514350">
              <a:buFontTx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Temptation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Turmoil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Trials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67200" y="609600"/>
            <a:ext cx="35125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Luke 11:1-13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4038600"/>
            <a:ext cx="1295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D</a:t>
            </a:r>
            <a:endParaRPr lang="en-US" sz="20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848600" y="5638800"/>
            <a:ext cx="838200" cy="7620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819400" y="1066800"/>
            <a:ext cx="628741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Which of these creatures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was mentioned in this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passage?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/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a) dogs &amp; cats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b) camels &amp; goats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c) sheep &amp; wolves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d) fish &amp; snakes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14800" y="304800"/>
            <a:ext cx="35125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Luke 11:1-13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5410200"/>
            <a:ext cx="708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ask, seek, knock</a:t>
            </a:r>
            <a:endParaRPr lang="en-US" sz="3200" dirty="0" smtClean="0">
              <a:solidFill>
                <a:srgbClr val="FF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486400"/>
            <a:ext cx="838200" cy="838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819400" y="1828800"/>
            <a:ext cx="563487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“_____ and it will be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given to you; ______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and you will find;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__________ and the 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door will be opened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to you.”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14800" y="304800"/>
            <a:ext cx="45175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Luke 11:9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Fill in the blanks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533400"/>
            <a:ext cx="17155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Stores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7400" y="4343400"/>
            <a:ext cx="7086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Menards</a:t>
            </a:r>
            <a:endParaRPr lang="en-US" sz="7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848600" y="5715000"/>
            <a:ext cx="838200" cy="6858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590800" y="1447800"/>
            <a:ext cx="6248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Which store boasts:</a:t>
            </a:r>
            <a:b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/>
            </a:r>
            <a:b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“You’ll save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big money!”</a:t>
            </a:r>
            <a:endParaRPr lang="en-US" sz="2000" dirty="0" smtClean="0">
              <a:solidFill>
                <a:srgbClr val="00B0F0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943600"/>
            <a:ext cx="762000" cy="6858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971800" y="1143000"/>
            <a:ext cx="5867400" cy="469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1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Which of these is NOT a furniture store?</a:t>
            </a:r>
          </a:p>
          <a:p>
            <a:pPr marL="742950" indent="-742950">
              <a:buFont typeface="+mj-lt"/>
              <a:buAutoNum type="alphaUcPeriod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HOM</a:t>
            </a:r>
          </a:p>
          <a:p>
            <a:pPr marL="742950" indent="-742950">
              <a:buFont typeface="+mj-lt"/>
              <a:buAutoNum type="alphaUcPeriod"/>
            </a:pPr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Slumberland</a:t>
            </a:r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Ashley</a:t>
            </a:r>
          </a:p>
          <a:p>
            <a:pPr marL="742950" indent="-742950">
              <a:buFont typeface="+mj-lt"/>
              <a:buAutoNum type="alphaUcPeriod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Oak Express</a:t>
            </a:r>
          </a:p>
          <a:p>
            <a:pPr marL="742950" indent="-742950">
              <a:buFont typeface="+mj-lt"/>
              <a:buAutoNum type="alphaUcPeriod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Room Service</a:t>
            </a:r>
            <a:endParaRPr lang="en-US" sz="24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3810000"/>
            <a:ext cx="2514600" cy="221599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13800" dirty="0" smtClean="0">
                <a:solidFill>
                  <a:schemeClr val="bg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  <a:latin typeface="Bog Standard" pitchFamily="2" charset="0"/>
              </a:rPr>
              <a:t>E</a:t>
            </a:r>
            <a:endParaRPr lang="en-US" sz="4000" dirty="0" smtClean="0">
              <a:solidFill>
                <a:schemeClr val="bg1"/>
              </a:solidFill>
              <a:effectLst>
                <a:glow rad="101600">
                  <a:schemeClr val="bg2">
                    <a:alpha val="6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29200" y="304800"/>
            <a:ext cx="17155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Stores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3600" y="4114800"/>
            <a:ext cx="6781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206750" algn="l"/>
              </a:tabLst>
            </a:pPr>
            <a:r>
              <a:rPr lang="en-US" sz="66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build</a:t>
            </a:r>
            <a:endParaRPr lang="en-US" sz="7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895600" y="1447800"/>
            <a:ext cx="6248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Fill in the blank: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Lowe’s: “Let’s _________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something together.</a:t>
            </a:r>
            <a:endParaRPr lang="en-US" sz="24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29200" y="533400"/>
            <a:ext cx="17155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Stores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3962400"/>
            <a:ext cx="1600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C</a:t>
            </a:r>
            <a:endParaRPr lang="en-US" sz="8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001000" y="5791200"/>
            <a:ext cx="762000" cy="7620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743200" y="1295400"/>
            <a:ext cx="6400800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Which of these stores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did NOT start in the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U.S.?</a:t>
            </a:r>
          </a:p>
          <a:p>
            <a:pPr marL="742950" indent="-742950"/>
            <a:endParaRPr lang="en-US" sz="14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Macy’s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J.C. Penney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IKEA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Sears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29200" y="533400"/>
            <a:ext cx="17155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Stores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990600" y="41910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990600" y="41910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685800"/>
            <a:ext cx="6096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False?</a:t>
            </a:r>
          </a:p>
          <a:p>
            <a:endParaRPr lang="en-US" sz="28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True prayers are only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those prayers which are prayed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aloud.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19400" y="3657600"/>
            <a:ext cx="58674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false</a:t>
            </a:r>
            <a:endParaRPr lang="en-US" sz="11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ghtning Bolt 4"/>
          <p:cNvSpPr/>
          <p:nvPr/>
        </p:nvSpPr>
        <p:spPr>
          <a:xfrm>
            <a:off x="914400" y="304800"/>
            <a:ext cx="7620000" cy="5867400"/>
          </a:xfrm>
          <a:prstGeom prst="lightningBol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143000" y="685800"/>
            <a:ext cx="7067063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Add up your total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points and determine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much you will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risk on this category: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8400" y="5410200"/>
            <a:ext cx="6553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The Lord’s Prayer</a:t>
            </a:r>
            <a:endParaRPr lang="en-US" sz="6000" b="1" dirty="0">
              <a:ln w="12700">
                <a:solidFill>
                  <a:schemeClr val="bg1">
                    <a:lumMod val="95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295400" y="5486400"/>
            <a:ext cx="838200" cy="762000"/>
          </a:xfrm>
          <a:prstGeom prst="actionButtonForwardNext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2286000"/>
            <a:ext cx="541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FF00"/>
                </a:solidFill>
              </a:rPr>
              <a:t>Who asked Jesus how to pray?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3429000"/>
            <a:ext cx="7086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His disciples</a:t>
            </a:r>
            <a:endParaRPr lang="en-US" sz="28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315200" y="990600"/>
            <a:ext cx="1066800" cy="1066800"/>
          </a:xfrm>
          <a:prstGeom prst="ellipse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ring Lesson" pitchFamily="2" charset="0"/>
              </a:rPr>
              <a:t>a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ring Lesson" pitchFamily="2" charset="0"/>
            </a:endParaRPr>
          </a:p>
        </p:txBody>
      </p:sp>
      <p:sp>
        <p:nvSpPr>
          <p:cNvPr id="12" name="Action Button: Back or Previous 11">
            <a:hlinkClick r:id="" action="ppaction://hlinkshowjump?jump=firstslide" highlightClick="1">
              <a:snd r:embed="rId2" name="thtsall.wav"/>
            </a:hlinkClick>
          </p:cNvPr>
          <p:cNvSpPr/>
          <p:nvPr/>
        </p:nvSpPr>
        <p:spPr>
          <a:xfrm>
            <a:off x="7696200" y="5334000"/>
            <a:ext cx="990600" cy="990600"/>
          </a:xfrm>
          <a:prstGeom prst="actionButtonBackPrevious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57200" y="990600"/>
            <a:ext cx="618611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Lord’s Prayer</a:t>
            </a:r>
            <a:endParaRPr lang="en-US" sz="66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0" y="762000"/>
            <a:ext cx="5479385" cy="4678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According to Q278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(and the Bible!), when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should you pray?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100% of the time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Continually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Sundays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When you feel led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to.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400" y="3810000"/>
            <a:ext cx="13716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B</a:t>
            </a:r>
            <a:endParaRPr lang="en-US" sz="2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772400" y="5638800"/>
            <a:ext cx="685800" cy="6858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304800"/>
            <a:ext cx="6248400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Q280 states what we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should pray for? So,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what SHOULD we pray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for?</a:t>
            </a:r>
          </a:p>
          <a:p>
            <a:endParaRPr lang="en-US" sz="14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a) God’s will to be done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b) God’s justice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c) God’s enemies to be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  defeated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d) God’s healing when 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  we are sick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1000" y="3733800"/>
            <a:ext cx="1600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A</a:t>
            </a:r>
            <a:endParaRPr lang="en-US" sz="2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848600" y="5867400"/>
            <a:ext cx="838200" cy="7620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52400" y="6019800"/>
            <a:ext cx="7594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You may choose to accept all these answers, but “A” is the definitive response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67000" y="457200"/>
            <a:ext cx="6513551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Which of these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statements is NOT true, according to the Q’s we’ve reviewed in this lesson?</a:t>
            </a:r>
          </a:p>
          <a:p>
            <a:endParaRPr lang="en-US" sz="14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a) God answers all prayers</a:t>
            </a:r>
            <a:b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b) God answers our prayers</a:t>
            </a:r>
            <a:b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  the way we want</a:t>
            </a:r>
            <a:b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c) God sometimes says “no”</a:t>
            </a:r>
            <a:b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d) Our prayers are not</a:t>
            </a:r>
            <a:b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  always answered right   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   away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" y="3886200"/>
            <a:ext cx="1143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B</a:t>
            </a:r>
            <a:endParaRPr lang="en-US" sz="44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696200" y="5791200"/>
            <a:ext cx="762000" cy="7620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304800"/>
            <a:ext cx="598753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Even though we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cannot go face-to-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face with God, we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can go “one-on-one”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with Him when we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pray!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95600" y="4724400"/>
            <a:ext cx="38862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true</a:t>
            </a:r>
            <a:endParaRPr lang="en-US" sz="3200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772400" y="5486400"/>
            <a:ext cx="762000" cy="6858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381000"/>
            <a:ext cx="5997155" cy="62940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Which of these 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statements isn’t true?</a:t>
            </a:r>
          </a:p>
          <a:p>
            <a:endParaRPr lang="en-US" sz="11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best posture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for praying is 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kneeling</a:t>
            </a:r>
          </a:p>
          <a:p>
            <a:pPr marL="742950" indent="-7429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You can pray w/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your eyes wide open</a:t>
            </a:r>
          </a:p>
          <a:p>
            <a:pPr marL="742950" indent="-7429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best way to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learn to pray is to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pray</a:t>
            </a:r>
          </a:p>
          <a:p>
            <a:pPr marL="742950" indent="-7429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Praying is talking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with God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3352800"/>
            <a:ext cx="14478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rgbClr val="0000FF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A</a:t>
            </a:r>
            <a:endParaRPr lang="en-US" sz="1000" dirty="0">
              <a:solidFill>
                <a:srgbClr val="0000FF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62000" y="5791200"/>
            <a:ext cx="914400" cy="7620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638800"/>
            <a:ext cx="685800" cy="6858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667000" y="533400"/>
            <a:ext cx="621613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Lord’s Prayer was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given to us, by __________ as a ______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for prayer.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Have faith in God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Plan ahead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Work hard 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Trust God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8600" y="5486400"/>
            <a:ext cx="7010400" cy="1015663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0000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Jesus, model</a:t>
            </a:r>
            <a:endParaRPr lang="en-US" sz="800" u="sng" dirty="0">
              <a:solidFill>
                <a:srgbClr val="00FF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0800" y="1219200"/>
            <a:ext cx="63246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UnScramble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these key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words from our lesson: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5400" dirty="0" err="1" smtClean="0">
                <a:solidFill>
                  <a:schemeClr val="bg1"/>
                </a:solidFill>
                <a:latin typeface="Bog Standard" pitchFamily="2" charset="0"/>
              </a:rPr>
              <a:t>rarpey</a:t>
            </a:r>
            <a:r>
              <a:rPr lang="en-US" sz="5400" dirty="0" smtClean="0">
                <a:solidFill>
                  <a:schemeClr val="bg1"/>
                </a:solidFill>
                <a:latin typeface="Bog Standard" pitchFamily="2" charset="0"/>
              </a:rPr>
              <a:t>  </a:t>
            </a:r>
            <a:r>
              <a:rPr lang="en-US" sz="5400" dirty="0" err="1" smtClean="0">
                <a:solidFill>
                  <a:schemeClr val="bg1"/>
                </a:solidFill>
                <a:latin typeface="Bog Standard" pitchFamily="2" charset="0"/>
              </a:rPr>
              <a:t>lodem</a:t>
            </a:r>
            <a:endParaRPr lang="en-US" sz="60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90800" y="3962400"/>
            <a:ext cx="6553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accent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prayer model</a:t>
            </a:r>
            <a:endParaRPr lang="en-US" sz="4000" dirty="0" smtClean="0">
              <a:solidFill>
                <a:schemeClr val="accent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638800"/>
            <a:ext cx="685800" cy="6858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1278</TotalTime>
  <Words>478</Words>
  <Application>Microsoft Office PowerPoint</Application>
  <PresentationFormat>On-screen Show (4:3)</PresentationFormat>
  <Paragraphs>232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Bruce G Stumbo</dc:creator>
  <cp:lastModifiedBy>Bruce</cp:lastModifiedBy>
  <cp:revision>229</cp:revision>
  <dcterms:created xsi:type="dcterms:W3CDTF">2008-10-17T16:50:40Z</dcterms:created>
  <dcterms:modified xsi:type="dcterms:W3CDTF">2011-11-09T22:38:06Z</dcterms:modified>
</cp:coreProperties>
</file>