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75" r:id="rId19"/>
    <p:sldId id="297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0000FF"/>
    <a:srgbClr val="CC0066"/>
    <a:srgbClr val="00FF00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63ADA-153E-4450-9715-37A3C97EC748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2C6CB-8386-4D0F-AD7F-48B4425494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3" Type="http://schemas.openxmlformats.org/officeDocument/2006/relationships/slide" Target="slide2.xml"/><Relationship Id="rId7" Type="http://schemas.openxmlformats.org/officeDocument/2006/relationships/slide" Target="slide3.xml"/><Relationship Id="rId12" Type="http://schemas.openxmlformats.org/officeDocument/2006/relationships/slide" Target="slide8.xml"/><Relationship Id="rId17" Type="http://schemas.openxmlformats.org/officeDocument/2006/relationships/slide" Target="slide18.xml"/><Relationship Id="rId2" Type="http://schemas.openxmlformats.org/officeDocument/2006/relationships/notesSlide" Target="../notesSlides/notesSlide1.xml"/><Relationship Id="rId16" Type="http://schemas.openxmlformats.org/officeDocument/2006/relationships/slide" Target="slide9.xml"/><Relationship Id="rId20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11" Type="http://schemas.openxmlformats.org/officeDocument/2006/relationships/slide" Target="slide4.xml"/><Relationship Id="rId5" Type="http://schemas.openxmlformats.org/officeDocument/2006/relationships/slide" Target="slide10.xml"/><Relationship Id="rId15" Type="http://schemas.openxmlformats.org/officeDocument/2006/relationships/slide" Target="slide19.xml"/><Relationship Id="rId10" Type="http://schemas.openxmlformats.org/officeDocument/2006/relationships/slide" Target="slide15.xml"/><Relationship Id="rId19" Type="http://schemas.openxmlformats.org/officeDocument/2006/relationships/slide" Target="slide20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14600" y="0"/>
            <a:ext cx="21590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24400" y="0"/>
            <a:ext cx="2184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34200" y="0"/>
            <a:ext cx="22098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 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9" name="Rounded Rectangle 8">
            <a:hlinkClick r:id="rId3" action="ppaction://hlinksldjump"/>
          </p:cNvPr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Rounded Rectangle 9">
            <a:hlinkClick r:id="rId4" action="ppaction://hlinksldjump"/>
          </p:cNvPr>
          <p:cNvSpPr/>
          <p:nvPr/>
        </p:nvSpPr>
        <p:spPr>
          <a:xfrm>
            <a:off x="2438400" y="990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4699000" y="990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6934200" y="990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0" y="2133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463800" y="2133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4699000" y="2133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6" name="Rounded Rectangle 15">
            <a:hlinkClick r:id="rId10" action="ppaction://hlinksldjump"/>
          </p:cNvPr>
          <p:cNvSpPr/>
          <p:nvPr/>
        </p:nvSpPr>
        <p:spPr>
          <a:xfrm>
            <a:off x="6934200" y="2133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7" name="Rounded Rectangle 16">
            <a:hlinkClick r:id="rId11" action="ppaction://hlinksldjump"/>
          </p:cNvPr>
          <p:cNvSpPr/>
          <p:nvPr/>
        </p:nvSpPr>
        <p:spPr>
          <a:xfrm>
            <a:off x="0" y="3276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8" name="Rounded Rectangle 17">
            <a:hlinkClick r:id="rId12" action="ppaction://hlinksldjump"/>
          </p:cNvPr>
          <p:cNvSpPr/>
          <p:nvPr/>
        </p:nvSpPr>
        <p:spPr>
          <a:xfrm>
            <a:off x="2463800" y="3276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9" name="Rounded Rectangle 18">
            <a:hlinkClick r:id="rId13" action="ppaction://hlinksldjump"/>
          </p:cNvPr>
          <p:cNvSpPr/>
          <p:nvPr/>
        </p:nvSpPr>
        <p:spPr>
          <a:xfrm>
            <a:off x="4699000" y="3276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0" name="Rounded Rectangle 19">
            <a:hlinkClick r:id="rId14" action="ppaction://hlinksldjump"/>
          </p:cNvPr>
          <p:cNvSpPr/>
          <p:nvPr/>
        </p:nvSpPr>
        <p:spPr>
          <a:xfrm>
            <a:off x="6934200" y="3276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1" name="Rounded Rectangle 20">
            <a:hlinkClick r:id="rId15" action="ppaction://hlinksldjump"/>
          </p:cNvPr>
          <p:cNvSpPr/>
          <p:nvPr/>
        </p:nvSpPr>
        <p:spPr>
          <a:xfrm>
            <a:off x="0" y="4419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2" name="Rounded Rectangle 21">
            <a:hlinkClick r:id="rId16" action="ppaction://hlinksldjump"/>
          </p:cNvPr>
          <p:cNvSpPr/>
          <p:nvPr/>
        </p:nvSpPr>
        <p:spPr>
          <a:xfrm>
            <a:off x="2463800" y="4419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3" name="Rounded Rectangle 22">
            <a:hlinkClick r:id="rId17" action="ppaction://hlinksldjump"/>
          </p:cNvPr>
          <p:cNvSpPr/>
          <p:nvPr/>
        </p:nvSpPr>
        <p:spPr>
          <a:xfrm>
            <a:off x="4699000" y="4419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4" name="Rounded Rectangle 23">
            <a:hlinkClick r:id="rId18" action="ppaction://hlinksldjump"/>
          </p:cNvPr>
          <p:cNvSpPr/>
          <p:nvPr/>
        </p:nvSpPr>
        <p:spPr>
          <a:xfrm>
            <a:off x="6934200" y="4419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9" name="Smiley Face 28">
            <a:hlinkClick r:id="rId19" action="ppaction://hlinksldjump">
              <a:snd r:embed="rId20" name="ENTRANCE.WAV"/>
            </a:hlinkClick>
          </p:cNvPr>
          <p:cNvSpPr/>
          <p:nvPr/>
        </p:nvSpPr>
        <p:spPr>
          <a:xfrm>
            <a:off x="4648200" y="5715000"/>
            <a:ext cx="914400" cy="838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786991" y="5791200"/>
            <a:ext cx="3357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  <a:latin typeface="Boring Lesson" pitchFamily="2" charset="0"/>
              </a:rPr>
              <a:t>RiskIT</a:t>
            </a:r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!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" y="6096000"/>
            <a:ext cx="4051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Lesson 45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4400" y="5562600"/>
            <a:ext cx="25683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Sound ttnorm" pitchFamily="2" charset="0"/>
              </a:rPr>
              <a:t>Confirm</a:t>
            </a:r>
            <a:r>
              <a:rPr lang="en-US" sz="3600" dirty="0" err="1" smtClean="0">
                <a:solidFill>
                  <a:srgbClr val="00FF00"/>
                </a:solidFill>
                <a:latin typeface="Arial Black" pitchFamily="34" charset="0"/>
              </a:rPr>
              <a:t>IT</a:t>
            </a:r>
            <a:r>
              <a:rPr lang="en-US" sz="3600" dirty="0" smtClean="0">
                <a:solidFill>
                  <a:srgbClr val="00FF00"/>
                </a:solidFill>
                <a:latin typeface="Arial Black" pitchFamily="34" charset="0"/>
              </a:rPr>
              <a:t>!</a:t>
            </a:r>
            <a:endParaRPr lang="en-US" sz="3600" dirty="0">
              <a:solidFill>
                <a:srgbClr val="00FF00"/>
              </a:solidFill>
              <a:latin typeface="Sound ttnor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429000" y="685800"/>
            <a:ext cx="4851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Matthew 26:17-30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33800" y="4800600"/>
            <a:ext cx="342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Judas</a:t>
            </a:r>
            <a:endParaRPr lang="en-US" sz="400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90800" y="2057400"/>
            <a:ext cx="624722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In this passage who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was identified as the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one who would betray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Jesus?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19400" y="3429000"/>
            <a:ext cx="5181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No one.</a:t>
            </a:r>
          </a:p>
          <a:p>
            <a:r>
              <a:rPr lang="en-US" sz="48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They all were</a:t>
            </a:r>
          </a:p>
          <a:p>
            <a:r>
              <a:rPr lang="en-US" sz="48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served by</a:t>
            </a:r>
          </a:p>
          <a:p>
            <a:r>
              <a:rPr lang="en-US" sz="48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Jesus! </a:t>
            </a:r>
            <a:endParaRPr lang="en-US" sz="4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815023" y="1295400"/>
            <a:ext cx="632897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Which of the disciples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did Jesus say should NOT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take communion with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Him that night?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29000" y="381000"/>
            <a:ext cx="4851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Matthew 26:17-30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71800" y="3124200"/>
            <a:ext cx="281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body</a:t>
            </a:r>
            <a:endParaRPr lang="en-US" sz="20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743200" y="1981200"/>
            <a:ext cx="6400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BREAD in Communion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represents Christ’s: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______________.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29000" y="685800"/>
            <a:ext cx="4851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Matthew 26:17-30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95600" y="3733800"/>
            <a:ext cx="3733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many</a:t>
            </a:r>
            <a:endParaRPr lang="en-US" sz="44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667000" y="1676400"/>
            <a:ext cx="6322565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Jesus said, “Drink from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it, all of you. This is my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blood of the covenant,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which is poured out for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_____________ for the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forgiveness of ___________.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29000" y="685800"/>
            <a:ext cx="4851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Matthew 26:17-30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77000" y="4648200"/>
            <a:ext cx="2209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sins</a:t>
            </a:r>
            <a:endParaRPr lang="en-US" sz="44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886200" y="1524000"/>
            <a:ext cx="52578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Which country has the MOST people </a:t>
            </a:r>
          </a:p>
          <a:p>
            <a:r>
              <a:rPr lang="en-US" sz="3200" u="sng" dirty="0" smtClean="0">
                <a:solidFill>
                  <a:srgbClr val="990099"/>
                </a:solidFill>
                <a:latin typeface="Bog Standard" pitchFamily="2" charset="0"/>
              </a:rPr>
              <a:t>in prison</a:t>
            </a: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?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FontTx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USA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China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Russia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Mexico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1000" y="3505200"/>
            <a:ext cx="5181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 smtClean="0">
                <a:ln>
                  <a:solidFill>
                    <a:schemeClr val="bg1"/>
                  </a:solidFill>
                </a:ln>
                <a:solidFill>
                  <a:srgbClr val="990099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A</a:t>
            </a:r>
          </a:p>
          <a:p>
            <a:r>
              <a:rPr lang="en-US" sz="5400" dirty="0" smtClean="0">
                <a:ln>
                  <a:solidFill>
                    <a:schemeClr val="bg1"/>
                  </a:solidFill>
                </a:ln>
                <a:solidFill>
                  <a:srgbClr val="990099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2,258,983 in 2007</a:t>
            </a:r>
            <a:endParaRPr lang="en-US" sz="5400" dirty="0">
              <a:ln>
                <a:solidFill>
                  <a:schemeClr val="bg1"/>
                </a:solidFill>
              </a:ln>
              <a:solidFill>
                <a:srgbClr val="990099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52800" y="304800"/>
            <a:ext cx="46474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First, Biggest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or Most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allAtOnce" animBg="1"/>
      <p:bldP spid="9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590800" y="1524000"/>
            <a:ext cx="5410200" cy="5247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1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What state in the US has the most prisoners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on “death row”?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North Dakota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Texas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California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Mississippi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Georgia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33400" y="3657600"/>
            <a:ext cx="1371600" cy="186204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marL="742950" indent="-742950" algn="ctr"/>
            <a:r>
              <a:rPr lang="en-US" sz="11500" dirty="0" smtClean="0">
                <a:solidFill>
                  <a:schemeClr val="bg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C</a:t>
            </a:r>
            <a:endParaRPr lang="en-US" sz="3200" dirty="0" smtClean="0">
              <a:solidFill>
                <a:schemeClr val="bg1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52800" y="304800"/>
            <a:ext cx="46474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First, Biggest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or Most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3581400"/>
            <a:ext cx="18288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206750" algn="l"/>
              </a:tabLst>
            </a:pPr>
            <a:r>
              <a:rPr lang="en-US" sz="13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</a:t>
            </a:r>
            <a:endParaRPr lang="en-US" sz="2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667000" y="1524000"/>
            <a:ext cx="533400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Which of these countries has the largest Jewish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population?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USA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Israel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Germany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Poland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Iran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52800" y="304800"/>
            <a:ext cx="46474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First, Biggest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or Most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305800" y="61722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429000" y="2209800"/>
            <a:ext cx="4495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What is the largest country in the world?</a:t>
            </a:r>
          </a:p>
          <a:p>
            <a:endParaRPr lang="en-US" sz="28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USA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Russia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Canada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South America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Mexico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India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3581400"/>
            <a:ext cx="12954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dirty="0" smtClean="0">
                <a:ln>
                  <a:solidFill>
                    <a:schemeClr val="bg1"/>
                  </a:solidFill>
                </a:ln>
                <a:solidFill>
                  <a:srgbClr val="990099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</a:t>
            </a:r>
            <a:endParaRPr lang="en-US" dirty="0">
              <a:ln>
                <a:solidFill>
                  <a:schemeClr val="bg1"/>
                </a:solidFill>
              </a:ln>
              <a:solidFill>
                <a:srgbClr val="990099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52800" y="685800"/>
            <a:ext cx="46474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First, Biggest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or Most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066800" y="44196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066800" y="43434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0" y="304800"/>
            <a:ext cx="56388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True or False?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Lord’s Supper is a Sacrament. It is a Sacrament because the Church has done this as a tradition for almost 2,000 years.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28800" y="4343400"/>
            <a:ext cx="59436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False</a:t>
            </a:r>
            <a:endParaRPr lang="en-US" sz="1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ghtning Bolt 4"/>
          <p:cNvSpPr/>
          <p:nvPr/>
        </p:nvSpPr>
        <p:spPr>
          <a:xfrm>
            <a:off x="914400" y="304800"/>
            <a:ext cx="7620000" cy="5867400"/>
          </a:xfrm>
          <a:prstGeom prst="lightningBol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143000" y="685800"/>
            <a:ext cx="7067063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Add up your total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points and determine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much you will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risk on this category: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52600" y="5334000"/>
            <a:ext cx="7391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n>
                  <a:solidFill>
                    <a:schemeClr val="bg1"/>
                  </a:solidFill>
                </a:ln>
                <a:solidFill>
                  <a:srgbClr val="00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Lord’s Supper</a:t>
            </a:r>
            <a:endParaRPr lang="en-US" sz="6000" b="1" dirty="0">
              <a:ln>
                <a:solidFill>
                  <a:schemeClr val="bg1"/>
                </a:solidFill>
              </a:ln>
              <a:solidFill>
                <a:srgbClr val="00FF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533400" y="5486400"/>
            <a:ext cx="838200" cy="762000"/>
          </a:xfrm>
          <a:prstGeom prst="actionButtonForwardNext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1295400"/>
            <a:ext cx="8686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FF00"/>
                </a:solidFill>
              </a:rPr>
              <a:t>True or False?</a:t>
            </a:r>
          </a:p>
          <a:p>
            <a:r>
              <a:rPr lang="en-US" sz="3200" b="1" dirty="0" smtClean="0">
                <a:solidFill>
                  <a:srgbClr val="00FF00"/>
                </a:solidFill>
              </a:rPr>
              <a:t>Once a person has been Confirmed, they</a:t>
            </a:r>
          </a:p>
          <a:p>
            <a:r>
              <a:rPr lang="en-US" sz="3200" b="1" dirty="0" smtClean="0">
                <a:solidFill>
                  <a:srgbClr val="00FF00"/>
                </a:solidFill>
              </a:rPr>
              <a:t>are qualified to receive Communion. We say</a:t>
            </a:r>
          </a:p>
          <a:p>
            <a:r>
              <a:rPr lang="en-US" sz="3200" b="1" dirty="0" smtClean="0">
                <a:solidFill>
                  <a:srgbClr val="00FF00"/>
                </a:solidFill>
              </a:rPr>
              <a:t>this because we should understand completely</a:t>
            </a:r>
          </a:p>
          <a:p>
            <a:r>
              <a:rPr lang="en-US" sz="3200" b="1" dirty="0" smtClean="0">
                <a:solidFill>
                  <a:srgbClr val="00FF00"/>
                </a:solidFill>
              </a:rPr>
              <a:t>what happens in the Lord’s Supper.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886200"/>
            <a:ext cx="86868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This is false. </a:t>
            </a:r>
            <a:r>
              <a:rPr lang="en-US" sz="28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Confirmation helps us understand this Sacrament but Confirmation does not make us </a:t>
            </a:r>
          </a:p>
          <a:p>
            <a:r>
              <a:rPr lang="en-US" sz="28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worthy to take it; only faith in </a:t>
            </a:r>
          </a:p>
          <a:p>
            <a:r>
              <a:rPr lang="en-US" sz="28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Christ does!</a:t>
            </a:r>
            <a:endParaRPr lang="en-US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867400" y="381000"/>
            <a:ext cx="1066800" cy="1066800"/>
          </a:xfrm>
          <a:prstGeom prst="ellipse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ring Lesson" pitchFamily="2" charset="0"/>
              </a:rPr>
              <a:t>a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ring Lesson" pitchFamily="2" charset="0"/>
            </a:endParaRPr>
          </a:p>
        </p:txBody>
      </p:sp>
      <p:sp>
        <p:nvSpPr>
          <p:cNvPr id="12" name="Action Button: Back or Previous 11">
            <a:hlinkClick r:id="" action="ppaction://hlinkshowjump?jump=firstslide" highlightClick="1">
              <a:snd r:embed="rId2" name="thtsall.wav"/>
            </a:hlinkClick>
          </p:cNvPr>
          <p:cNvSpPr/>
          <p:nvPr/>
        </p:nvSpPr>
        <p:spPr>
          <a:xfrm>
            <a:off x="7696200" y="5334000"/>
            <a:ext cx="990600" cy="990600"/>
          </a:xfrm>
          <a:prstGeom prst="actionButtonBackPrevious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066800" y="4572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Lord’s Supper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1066800"/>
            <a:ext cx="608211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What are the two elements involved in Communion?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_____________ &amp; 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_____________</a:t>
            </a: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895600" y="3352800"/>
            <a:ext cx="2971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wine</a:t>
            </a:r>
            <a:endParaRPr lang="en-US" sz="48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3200" y="2438400"/>
            <a:ext cx="327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bread</a:t>
            </a:r>
            <a:endParaRPr lang="en-US" sz="48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9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457200"/>
            <a:ext cx="6019800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Why is The Lord’s Supper a Sacrament?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Because Jesus told us to do it.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Because the Church has always done it.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Because we need something to remind us of Christ’s sacrifice on the cross.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Because it’s one of our traditions.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3581400"/>
            <a:ext cx="16002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A</a:t>
            </a:r>
            <a:endParaRPr lang="en-US" sz="12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914400" y="60198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85491" y="838200"/>
            <a:ext cx="6458509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Who is the Lord’s Supper intended for?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Everyone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Only believers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Everyone over age 13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Believers over age 13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Lutherans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" y="3581400"/>
            <a:ext cx="12192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dirty="0" smtClean="0">
                <a:ln>
                  <a:solidFill>
                    <a:schemeClr val="bg1"/>
                  </a:solidFill>
                </a:ln>
                <a:solidFill>
                  <a:srgbClr val="FF6600"/>
                </a:solidFill>
                <a:effectLst/>
                <a:latin typeface="Bog Standard" pitchFamily="2" charset="0"/>
              </a:rPr>
              <a:t>B</a:t>
            </a:r>
            <a:endParaRPr lang="en-US" sz="800" dirty="0">
              <a:ln>
                <a:solidFill>
                  <a:schemeClr val="bg1"/>
                </a:solidFill>
              </a:ln>
              <a:solidFill>
                <a:srgbClr val="FF6600"/>
              </a:solidFill>
              <a:effectLst/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304800"/>
            <a:ext cx="6324600" cy="5239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False?</a:t>
            </a:r>
          </a:p>
          <a:p>
            <a:endParaRPr lang="en-US" sz="105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“On the night Jesus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was betrayed,” He gave his disciples the most important thing He could give them: He gave them courage to face their future.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4876800"/>
            <a:ext cx="7391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False- </a:t>
            </a:r>
          </a:p>
          <a:p>
            <a:r>
              <a:rPr lang="en-US" sz="54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He gave Himself!</a:t>
            </a:r>
            <a:endParaRPr lang="en-US" sz="600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457200"/>
            <a:ext cx="577433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Lord’s Supper is a Means of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________________.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Support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Instruction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Grace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Prayer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1000" y="3733800"/>
            <a:ext cx="16002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dirty="0" smtClean="0">
                <a:ln>
                  <a:solidFill>
                    <a:schemeClr val="bg1"/>
                  </a:solidFill>
                </a:ln>
                <a:solidFill>
                  <a:srgbClr val="0000FF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</a:t>
            </a:r>
            <a:endParaRPr lang="en-US" sz="800" dirty="0">
              <a:ln>
                <a:solidFill>
                  <a:schemeClr val="bg1"/>
                </a:solidFill>
              </a:ln>
              <a:solidFill>
                <a:srgbClr val="0000FF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914400" y="60960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743200" y="609600"/>
            <a:ext cx="6216137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Which of the following ‘types of people’ should NOT take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Communion?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Sinners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Unworthy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Backsliders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Angry people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Speeders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Greedy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3581400"/>
            <a:ext cx="2362200" cy="2646878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g Standard" pitchFamily="2" charset="0"/>
              </a:rPr>
              <a:t>B</a:t>
            </a:r>
            <a:endParaRPr lang="en-US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1066800"/>
            <a:ext cx="60198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Martin Luther said we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are worthy of taking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Lord’s Supper when we recognize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/>
            </a:r>
            <a:b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our ______________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for it.</a:t>
            </a: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0" y="3505200"/>
            <a:ext cx="17876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need</a:t>
            </a:r>
            <a:endParaRPr lang="en-US" sz="4400" dirty="0">
              <a:ln w="12700">
                <a:solidFill>
                  <a:schemeClr val="bg1"/>
                </a:solidFill>
                <a:prstDash val="solid"/>
              </a:ln>
              <a:solidFill>
                <a:srgbClr val="0000FF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2321</TotalTime>
  <Words>611</Words>
  <Application>Microsoft Office PowerPoint</Application>
  <PresentationFormat>On-screen Show (4:3)</PresentationFormat>
  <Paragraphs>248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Bruce G Stumbo</dc:creator>
  <cp:lastModifiedBy>Bruce</cp:lastModifiedBy>
  <cp:revision>390</cp:revision>
  <dcterms:created xsi:type="dcterms:W3CDTF">2008-10-17T16:50:40Z</dcterms:created>
  <dcterms:modified xsi:type="dcterms:W3CDTF">2011-10-25T21:26:54Z</dcterms:modified>
</cp:coreProperties>
</file>