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82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5" r:id="rId16"/>
    <p:sldId id="294" r:id="rId17"/>
    <p:sldId id="296" r:id="rId18"/>
    <p:sldId id="275" r:id="rId19"/>
    <p:sldId id="297" r:id="rId20"/>
    <p:sldId id="276" r:id="rId21"/>
    <p:sldId id="277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00"/>
    <a:srgbClr val="990099"/>
    <a:srgbClr val="FF6600"/>
    <a:srgbClr val="CC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576" autoAdjust="0"/>
  </p:normalViewPr>
  <p:slideViewPr>
    <p:cSldViewPr>
      <p:cViewPr>
        <p:scale>
          <a:sx n="66" d="100"/>
          <a:sy n="66" d="100"/>
        </p:scale>
        <p:origin x="-1200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496" y="-84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963ADA-153E-4450-9715-37A3C97EC748}" type="datetimeFigureOut">
              <a:rPr lang="en-US" smtClean="0"/>
              <a:pPr/>
              <a:t>12/7/2011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32C6CB-8386-4D0F-AD7F-48B44254943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C6CB-8386-4D0F-AD7F-48B44254943D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C6CB-8386-4D0F-AD7F-48B44254943D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12/7/2011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12/7/2011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12/7/2011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12/7/2011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12/7/2011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12/7/2011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12/7/2011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12/7/2011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12/7/2011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12/7/2011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12/7/2011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1A0B9E-3BF3-46F6-8021-EE54CB144B47}" type="datetimeFigureOut">
              <a:rPr lang="en-US" smtClean="0"/>
              <a:pPr/>
              <a:t>12/7/2011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3" Type="http://schemas.openxmlformats.org/officeDocument/2006/relationships/slide" Target="slide18.xml"/><Relationship Id="rId7" Type="http://schemas.openxmlformats.org/officeDocument/2006/relationships/slide" Target="slide3.xml"/><Relationship Id="rId12" Type="http://schemas.openxmlformats.org/officeDocument/2006/relationships/slide" Target="slide8.xml"/><Relationship Id="rId17" Type="http://schemas.openxmlformats.org/officeDocument/2006/relationships/slide" Target="slide13.xml"/><Relationship Id="rId2" Type="http://schemas.openxmlformats.org/officeDocument/2006/relationships/notesSlide" Target="../notesSlides/notesSlide1.xml"/><Relationship Id="rId16" Type="http://schemas.openxmlformats.org/officeDocument/2006/relationships/slide" Target="slide9.xml"/><Relationship Id="rId20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" Target="slide14.xml"/><Relationship Id="rId11" Type="http://schemas.openxmlformats.org/officeDocument/2006/relationships/slide" Target="slide4.xml"/><Relationship Id="rId5" Type="http://schemas.openxmlformats.org/officeDocument/2006/relationships/slide" Target="slide10.xml"/><Relationship Id="rId15" Type="http://schemas.openxmlformats.org/officeDocument/2006/relationships/slide" Target="slide5.xml"/><Relationship Id="rId10" Type="http://schemas.openxmlformats.org/officeDocument/2006/relationships/slide" Target="slide16.xml"/><Relationship Id="rId19" Type="http://schemas.openxmlformats.org/officeDocument/2006/relationships/slide" Target="slide20.xml"/><Relationship Id="rId4" Type="http://schemas.openxmlformats.org/officeDocument/2006/relationships/slide" Target="slide19.xml"/><Relationship Id="rId9" Type="http://schemas.openxmlformats.org/officeDocument/2006/relationships/slide" Target="slide11.xml"/><Relationship Id="rId14" Type="http://schemas.openxmlformats.org/officeDocument/2006/relationships/slide" Target="slide1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514600" y="0"/>
            <a:ext cx="21590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 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724400" y="0"/>
            <a:ext cx="2184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 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934200" y="0"/>
            <a:ext cx="22098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 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9" name="Rounded Rectangle 8">
            <a:hlinkClick r:id="rId3" action="ppaction://hlinksldjump"/>
          </p:cNvPr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Rounded Rectangle 9">
            <a:hlinkClick r:id="rId4" action="ppaction://hlinksldjump"/>
          </p:cNvPr>
          <p:cNvSpPr/>
          <p:nvPr/>
        </p:nvSpPr>
        <p:spPr>
          <a:xfrm>
            <a:off x="2463800" y="990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4699000" y="990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6934200" y="990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0" y="2133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2463800" y="2133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4699000" y="2133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6" name="Rounded Rectangle 15">
            <a:hlinkClick r:id="rId10" action="ppaction://hlinksldjump"/>
          </p:cNvPr>
          <p:cNvSpPr/>
          <p:nvPr/>
        </p:nvSpPr>
        <p:spPr>
          <a:xfrm>
            <a:off x="6934200" y="2133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7" name="Rounded Rectangle 16">
            <a:hlinkClick r:id="rId11" action="ppaction://hlinksldjump"/>
          </p:cNvPr>
          <p:cNvSpPr/>
          <p:nvPr/>
        </p:nvSpPr>
        <p:spPr>
          <a:xfrm>
            <a:off x="0" y="3276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8" name="Rounded Rectangle 17">
            <a:hlinkClick r:id="rId12" action="ppaction://hlinksldjump"/>
          </p:cNvPr>
          <p:cNvSpPr/>
          <p:nvPr/>
        </p:nvSpPr>
        <p:spPr>
          <a:xfrm>
            <a:off x="2463800" y="3276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9" name="Rounded Rectangle 18">
            <a:hlinkClick r:id="rId13" action="ppaction://hlinksldjump"/>
          </p:cNvPr>
          <p:cNvSpPr/>
          <p:nvPr/>
        </p:nvSpPr>
        <p:spPr>
          <a:xfrm>
            <a:off x="4699000" y="3276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0" name="Rounded Rectangle 19">
            <a:hlinkClick r:id="rId14" action="ppaction://hlinksldjump"/>
          </p:cNvPr>
          <p:cNvSpPr/>
          <p:nvPr/>
        </p:nvSpPr>
        <p:spPr>
          <a:xfrm>
            <a:off x="6934200" y="3276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1" name="Rounded Rectangle 20">
            <a:hlinkClick r:id="rId15" action="ppaction://hlinksldjump"/>
          </p:cNvPr>
          <p:cNvSpPr/>
          <p:nvPr/>
        </p:nvSpPr>
        <p:spPr>
          <a:xfrm>
            <a:off x="0" y="4419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2" name="Rounded Rectangle 21">
            <a:hlinkClick r:id="rId16" action="ppaction://hlinksldjump"/>
          </p:cNvPr>
          <p:cNvSpPr/>
          <p:nvPr/>
        </p:nvSpPr>
        <p:spPr>
          <a:xfrm>
            <a:off x="2463800" y="4419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3" name="Rounded Rectangle 22">
            <a:hlinkClick r:id="rId17" action="ppaction://hlinksldjump"/>
          </p:cNvPr>
          <p:cNvSpPr/>
          <p:nvPr/>
        </p:nvSpPr>
        <p:spPr>
          <a:xfrm>
            <a:off x="4699000" y="4419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4" name="Rounded Rectangle 23">
            <a:hlinkClick r:id="rId18" action="ppaction://hlinksldjump"/>
          </p:cNvPr>
          <p:cNvSpPr/>
          <p:nvPr/>
        </p:nvSpPr>
        <p:spPr>
          <a:xfrm>
            <a:off x="6934200" y="4419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9" name="Smiley Face 28">
            <a:hlinkClick r:id="rId19" action="ppaction://hlinksldjump">
              <a:snd r:embed="rId20" name="ENTRANCE.WAV"/>
            </a:hlinkClick>
          </p:cNvPr>
          <p:cNvSpPr/>
          <p:nvPr/>
        </p:nvSpPr>
        <p:spPr>
          <a:xfrm>
            <a:off x="4648200" y="5715000"/>
            <a:ext cx="914400" cy="8382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>
            <a:glow rad="101600">
              <a:srgbClr val="00FF00">
                <a:alpha val="60000"/>
              </a:srgb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5786991" y="5791200"/>
            <a:ext cx="33570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>
                <a:solidFill>
                  <a:srgbClr val="FFFF00"/>
                </a:solidFill>
                <a:latin typeface="Boring Lesson" pitchFamily="2" charset="0"/>
              </a:rPr>
              <a:t>RiskIT</a:t>
            </a:r>
            <a:r>
              <a:rPr lang="en-US" sz="3200" dirty="0" smtClean="0">
                <a:solidFill>
                  <a:srgbClr val="FFFF00"/>
                </a:solidFill>
                <a:latin typeface="Boring Lesson" pitchFamily="2" charset="0"/>
              </a:rPr>
              <a:t>!</a:t>
            </a:r>
            <a:endParaRPr lang="en-US" sz="3200" dirty="0">
              <a:solidFill>
                <a:srgbClr val="FFFF00"/>
              </a:solidFill>
              <a:latin typeface="Boring Lesson" pitchFamily="2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28600" y="6096000"/>
            <a:ext cx="41841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  <a:latin typeface="Boring Lesson" pitchFamily="2" charset="0"/>
              </a:rPr>
              <a:t>Lesson 37</a:t>
            </a:r>
            <a:endParaRPr lang="en-US" sz="3200" dirty="0">
              <a:solidFill>
                <a:srgbClr val="FFFF00"/>
              </a:solidFill>
              <a:latin typeface="Boring Lesson" pitchFamily="2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14400" y="5562600"/>
            <a:ext cx="25683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  <a:latin typeface="Sound ttnorm" pitchFamily="2" charset="0"/>
              </a:rPr>
              <a:t>Confirm</a:t>
            </a:r>
            <a:r>
              <a:rPr lang="en-US" sz="3600" dirty="0" err="1" smtClean="0">
                <a:solidFill>
                  <a:srgbClr val="00FF00"/>
                </a:solidFill>
                <a:latin typeface="Arial Black" pitchFamily="34" charset="0"/>
              </a:rPr>
              <a:t>IT</a:t>
            </a:r>
            <a:r>
              <a:rPr lang="en-US" sz="3600" dirty="0" smtClean="0">
                <a:solidFill>
                  <a:srgbClr val="00FF00"/>
                </a:solidFill>
                <a:latin typeface="Arial Black" pitchFamily="34" charset="0"/>
              </a:rPr>
              <a:t>!</a:t>
            </a:r>
            <a:endParaRPr lang="en-US" sz="3600" dirty="0">
              <a:solidFill>
                <a:srgbClr val="00FF00"/>
              </a:solidFill>
              <a:latin typeface="Sound ttnor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352800" y="304800"/>
            <a:ext cx="42675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Matthew 4:1-11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752600" y="4191000"/>
            <a:ext cx="52578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rgbClr val="FF00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Bog Standard" pitchFamily="2" charset="0"/>
              </a:rPr>
              <a:t>40!</a:t>
            </a:r>
            <a:endParaRPr lang="en-US" sz="4000" dirty="0">
              <a:solidFill>
                <a:srgbClr val="FF0000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67000" y="1066800"/>
            <a:ext cx="6271269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How many days and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nights did Jesus spend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in the wilderness, b/4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it says “he was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hungry”?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500" y="3657600"/>
            <a:ext cx="1143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E</a:t>
            </a:r>
            <a:endParaRPr lang="en-US" sz="2400" dirty="0" smtClean="0"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096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00100" y="5638800"/>
            <a:ext cx="685800" cy="6858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743200" y="990601"/>
            <a:ext cx="6328977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Of these, which was NOT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a temptation the devil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put in front of Jesus?</a:t>
            </a:r>
          </a:p>
          <a:p>
            <a:endParaRPr lang="en-US" sz="1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to worship him (</a:t>
            </a:r>
            <a:r>
              <a:rPr lang="en-US" sz="3200" dirty="0" err="1" smtClean="0">
                <a:solidFill>
                  <a:schemeClr val="bg1"/>
                </a:solidFill>
                <a:latin typeface="Bog Standard" pitchFamily="2" charset="0"/>
              </a:rPr>
              <a:t>satan</a:t>
            </a: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)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to turn rocks to bread</a:t>
            </a:r>
          </a:p>
          <a:p>
            <a:pPr marL="514350" indent="-514350">
              <a:buFontTx/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to throw himself off of</a:t>
            </a:r>
            <a:b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the cliff they were on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to get all kinds of</a:t>
            </a:r>
            <a:b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power and stuff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to turn water </a:t>
            </a:r>
            <a:b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to wine</a:t>
            </a:r>
          </a:p>
          <a:p>
            <a:pPr marL="514350" indent="-514350">
              <a:buAutoNum type="alphaLcParenR"/>
            </a:pPr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29000" y="304800"/>
            <a:ext cx="42675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Matthew 4:1-11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09800" y="2971800"/>
            <a:ext cx="5257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the Spirit</a:t>
            </a:r>
            <a:endParaRPr lang="en-US" sz="2000" dirty="0" smtClean="0"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048000" y="1524000"/>
            <a:ext cx="5046574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Who led Jesus into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the wilderness to be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tempted?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_______________.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429000" y="685800"/>
            <a:ext cx="42675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Matthew 4:1-11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05200" y="3124200"/>
            <a:ext cx="3048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alone</a:t>
            </a: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514600" y="838200"/>
            <a:ext cx="6450805" cy="5016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Fill in the blanks in 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each of these responses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from Jesus: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-Man shall not live by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bread _______.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-Do not put the Lord your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God to the ________.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-Worship God and serve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Him ___________.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05200" y="228600"/>
            <a:ext cx="42675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Matthew 4:1-11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876800" y="4114800"/>
            <a:ext cx="3048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test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505200" y="5029200"/>
            <a:ext cx="3048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alone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  <p:bldP spid="9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48200" y="152400"/>
            <a:ext cx="19607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Europe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5943600"/>
            <a:ext cx="777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England, France, Russia, Latvia, Estonia, Belgium, Austria, Germany, Spain, Portugal, etc.</a:t>
            </a:r>
            <a:endParaRPr lang="en-US" sz="100" dirty="0" smtClean="0"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590800" y="914400"/>
            <a:ext cx="62484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When I say “GO!” you have 1 minute to write down the names of as many countries in Europe as you can think of. We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will “boggle” this. Compare your answers.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You score only if you list a country no one else has on their list. </a:t>
            </a:r>
            <a:r>
              <a:rPr lang="en-US" sz="2400" dirty="0" smtClean="0">
                <a:solidFill>
                  <a:schemeClr val="bg1"/>
                </a:solidFill>
                <a:latin typeface="Bog Standard" pitchFamily="2" charset="0"/>
              </a:rPr>
              <a:t>100 pts ea.</a:t>
            </a:r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71800" y="3733800"/>
            <a:ext cx="5867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3206750" algn="l"/>
              </a:tabLst>
            </a:pPr>
            <a:r>
              <a:rPr lang="en-US" sz="66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Italy</a:t>
            </a:r>
            <a:endParaRPr lang="en-US" sz="700" dirty="0" smtClean="0"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2895600" y="1447800"/>
            <a:ext cx="62484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In what country is the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Leaning Tower of Pisa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located?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00600" y="533400"/>
            <a:ext cx="19607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Europe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382000" y="58674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2667000" y="1295400"/>
            <a:ext cx="6248400" cy="3585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1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Name the capital of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each of these nations:</a:t>
            </a:r>
          </a:p>
          <a:p>
            <a:pPr marL="742950" indent="-742950">
              <a:buAutoNum type="arabi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England</a:t>
            </a:r>
          </a:p>
          <a:p>
            <a:pPr marL="742950" indent="-742950">
              <a:buAutoNum type="arabi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France</a:t>
            </a:r>
          </a:p>
          <a:p>
            <a:pPr marL="742950" indent="-742950">
              <a:buAutoNum type="arabi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Russia</a:t>
            </a:r>
          </a:p>
          <a:p>
            <a:pPr marL="742950" indent="-742950">
              <a:buAutoNum type="arabi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Spain</a:t>
            </a:r>
            <a:endParaRPr lang="en-US" sz="24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33400" y="4953000"/>
            <a:ext cx="7696200" cy="144655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marL="742950" indent="-742950">
              <a:buAutoNum type="arabicParenR"/>
            </a:pPr>
            <a:r>
              <a:rPr lang="en-US" sz="4400" dirty="0" smtClean="0">
                <a:solidFill>
                  <a:schemeClr val="bg1"/>
                </a:solidFill>
                <a:effectLst>
                  <a:glow rad="101600">
                    <a:schemeClr val="bg2">
                      <a:alpha val="60000"/>
                    </a:schemeClr>
                  </a:glow>
                </a:effectLst>
                <a:latin typeface="Bog Standard" pitchFamily="2" charset="0"/>
              </a:rPr>
              <a:t>London   2) Paris </a:t>
            </a:r>
          </a:p>
          <a:p>
            <a:pPr marL="742950" indent="-742950"/>
            <a:r>
              <a:rPr lang="en-US" sz="4400" dirty="0" smtClean="0">
                <a:solidFill>
                  <a:schemeClr val="bg1"/>
                </a:solidFill>
                <a:effectLst>
                  <a:glow rad="101600">
                    <a:schemeClr val="bg2">
                      <a:alpha val="60000"/>
                    </a:schemeClr>
                  </a:glow>
                </a:effectLst>
                <a:latin typeface="Bog Standard" pitchFamily="2" charset="0"/>
              </a:rPr>
              <a:t>3) Moscow  4) Madrid</a:t>
            </a:r>
            <a:endParaRPr lang="en-US" sz="3200" dirty="0" smtClean="0">
              <a:solidFill>
                <a:schemeClr val="bg1"/>
              </a:solidFill>
              <a:effectLst>
                <a:glow rad="101600">
                  <a:schemeClr val="bg2">
                    <a:alpha val="6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00600" y="457200"/>
            <a:ext cx="19607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Europe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05000" y="5638800"/>
            <a:ext cx="3429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England</a:t>
            </a:r>
            <a:endParaRPr lang="en-US" sz="1050" dirty="0" smtClean="0"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2819400" y="1371600"/>
            <a:ext cx="6324600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What one nation did</a:t>
            </a:r>
          </a:p>
          <a:p>
            <a:pPr marL="742950" indent="-742950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these people lead, at</a:t>
            </a:r>
          </a:p>
          <a:p>
            <a:pPr marL="742950" indent="-742950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one time or another?</a:t>
            </a:r>
          </a:p>
          <a:p>
            <a:pPr marL="742950" indent="-742950"/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	Margaret Thatcher</a:t>
            </a:r>
          </a:p>
          <a:p>
            <a:pPr marL="742950" indent="-742950"/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	Tony Blair</a:t>
            </a:r>
          </a:p>
          <a:p>
            <a:pPr marL="742950" indent="-742950"/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	Winston </a:t>
            </a: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Churchill</a:t>
            </a:r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742950" indent="-742950"/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	King George III</a:t>
            </a:r>
          </a:p>
          <a:p>
            <a:pPr marL="742950" indent="-742950"/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	Henry VIII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876800" y="457200"/>
            <a:ext cx="19607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Europe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ultiply 1"/>
          <p:cNvSpPr/>
          <p:nvPr/>
        </p:nvSpPr>
        <p:spPr>
          <a:xfrm>
            <a:off x="1143000" y="1295400"/>
            <a:ext cx="1828800" cy="2057400"/>
          </a:xfrm>
          <a:prstGeom prst="mathMultiply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 extrusionH="381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1"/>
            <a:ext cx="1905000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9900" b="1" cap="none" spc="0" dirty="0" smtClean="0">
                <a:ln w="31550" cmpd="sng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</a:t>
            </a:r>
            <a:endParaRPr lang="en-US" sz="5400" b="1" cap="none" spc="0" dirty="0">
              <a:ln w="31550" cmpd="sng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1800" y="1905000"/>
            <a:ext cx="584801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Double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Multiply the value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this question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 two!</a:t>
            </a:r>
            <a:endParaRPr lang="en-US" sz="6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Action Button: Forward or Next 7">
            <a:hlinkClick r:id="rId3" action="ppaction://hlinksldjump" highlightClick="1">
              <a:snd r:embed="rId4" name="nyuk.wav"/>
            </a:hlinkClick>
          </p:cNvPr>
          <p:cNvSpPr/>
          <p:nvPr/>
        </p:nvSpPr>
        <p:spPr>
          <a:xfrm>
            <a:off x="1066800" y="4343400"/>
            <a:ext cx="1066800" cy="1066800"/>
          </a:xfrm>
          <a:prstGeom prst="actionButtonForwardNex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sndAc>
      <p:stSnd>
        <p:snd r:embed="rId2" name="ENTRANCE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ultiply 1"/>
          <p:cNvSpPr/>
          <p:nvPr/>
        </p:nvSpPr>
        <p:spPr>
          <a:xfrm>
            <a:off x="1143000" y="1295400"/>
            <a:ext cx="1828800" cy="2057400"/>
          </a:xfrm>
          <a:prstGeom prst="mathMultiply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 extrusionH="381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1"/>
            <a:ext cx="1905000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9900" b="1" cap="none" spc="0" dirty="0" smtClean="0">
                <a:ln w="31550" cmpd="sng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</a:t>
            </a:r>
            <a:endParaRPr lang="en-US" sz="5400" b="1" cap="none" spc="0" dirty="0">
              <a:ln w="31550" cmpd="sng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1800" y="1905000"/>
            <a:ext cx="584801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Double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Multiply the value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this question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 two!</a:t>
            </a:r>
            <a:endParaRPr lang="en-US" sz="6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Action Button: Forward or Next 7">
            <a:hlinkClick r:id="rId3" action="ppaction://hlinksldjump" highlightClick="1">
              <a:snd r:embed="rId4" name="nyuk.wav"/>
            </a:hlinkClick>
          </p:cNvPr>
          <p:cNvSpPr/>
          <p:nvPr/>
        </p:nvSpPr>
        <p:spPr>
          <a:xfrm>
            <a:off x="1143000" y="4343400"/>
            <a:ext cx="1066800" cy="1066800"/>
          </a:xfrm>
          <a:prstGeom prst="actionButtonForwardNex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sndAc>
      <p:stSnd>
        <p:snd r:embed="rId2" name="ENTRANC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43200" y="457200"/>
            <a:ext cx="609600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True or False?</a:t>
            </a:r>
          </a:p>
          <a:p>
            <a:endParaRPr lang="en-US" sz="28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The 7</a:t>
            </a:r>
            <a:r>
              <a:rPr lang="en-US" sz="2800" baseline="30000" dirty="0" smtClean="0">
                <a:solidFill>
                  <a:schemeClr val="bg1"/>
                </a:solidFill>
                <a:latin typeface="Bog Standard" pitchFamily="2" charset="0"/>
              </a:rPr>
              <a:t>th</a:t>
            </a: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 Petition is about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being delivered as a baby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into this world.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67000" y="3657600"/>
            <a:ext cx="60198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False</a:t>
            </a:r>
            <a:endParaRPr lang="en-US" sz="11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ghtning Bolt 4"/>
          <p:cNvSpPr/>
          <p:nvPr/>
        </p:nvSpPr>
        <p:spPr>
          <a:xfrm>
            <a:off x="914400" y="304800"/>
            <a:ext cx="7620000" cy="5867400"/>
          </a:xfrm>
          <a:prstGeom prst="lightningBol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143000" y="685800"/>
            <a:ext cx="7067063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Risk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Add up your total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points and determine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how much you will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risk on this category:</a:t>
            </a:r>
            <a:endParaRPr lang="en-US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38400" y="5410200"/>
            <a:ext cx="6553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rgbClr val="00FF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The 6</a:t>
            </a:r>
            <a:r>
              <a:rPr lang="en-US" sz="6000" b="1" baseline="30000" dirty="0" smtClean="0">
                <a:solidFill>
                  <a:srgbClr val="00FF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th</a:t>
            </a:r>
            <a:r>
              <a:rPr lang="en-US" sz="6000" b="1" dirty="0" smtClean="0">
                <a:solidFill>
                  <a:srgbClr val="00FF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Petition</a:t>
            </a:r>
            <a:endParaRPr lang="en-US" sz="6000" b="1" dirty="0">
              <a:solidFill>
                <a:srgbClr val="00FF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1295400" y="5486400"/>
            <a:ext cx="838200" cy="762000"/>
          </a:xfrm>
          <a:prstGeom prst="actionButtonForwardNext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3400" y="2514600"/>
            <a:ext cx="8610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FF00"/>
                </a:solidFill>
              </a:rPr>
              <a:t>Whom do we pray to be delivered from in</a:t>
            </a:r>
          </a:p>
          <a:p>
            <a:r>
              <a:rPr lang="en-US" sz="3200" b="1" dirty="0" smtClean="0">
                <a:solidFill>
                  <a:srgbClr val="00FF00"/>
                </a:solidFill>
              </a:rPr>
              <a:t>this petition?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9600" y="4343400"/>
            <a:ext cx="6705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The Evil One</a:t>
            </a:r>
            <a:endParaRPr lang="en-US" sz="1600" dirty="0" smtClean="0"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324600" y="990600"/>
            <a:ext cx="1066800" cy="1066800"/>
          </a:xfrm>
          <a:prstGeom prst="ellipse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ring Lesson" pitchFamily="2" charset="0"/>
              </a:rPr>
              <a:t>a</a:t>
            </a:r>
            <a:endParaRPr 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ring Lesson" pitchFamily="2" charset="0"/>
            </a:endParaRPr>
          </a:p>
        </p:txBody>
      </p:sp>
      <p:sp>
        <p:nvSpPr>
          <p:cNvPr id="12" name="Action Button: Back or Previous 11">
            <a:hlinkClick r:id="" action="ppaction://hlinkshowjump?jump=firstslide" highlightClick="1">
              <a:snd r:embed="rId2" name="thtsall.wav"/>
            </a:hlinkClick>
          </p:cNvPr>
          <p:cNvSpPr/>
          <p:nvPr/>
        </p:nvSpPr>
        <p:spPr>
          <a:xfrm>
            <a:off x="7696200" y="5334000"/>
            <a:ext cx="990600" cy="990600"/>
          </a:xfrm>
          <a:prstGeom prst="actionButtonBackPrevious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57200" y="990600"/>
            <a:ext cx="556254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The 7</a:t>
            </a:r>
            <a:r>
              <a:rPr lang="en-US" sz="6600" b="1" baseline="30000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th</a:t>
            </a:r>
            <a:r>
              <a:rPr lang="en-US" sz="66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Petition</a:t>
            </a:r>
            <a:endParaRPr lang="en-US" sz="6600" b="1" dirty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build="allAtOnce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0" y="2286000"/>
            <a:ext cx="6292107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Q327: “…all glory belongs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to God ______ and He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is able to answer my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___________.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038600" y="3200400"/>
            <a:ext cx="1905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alone</a:t>
            </a:r>
            <a:endParaRPr lang="en-US" sz="20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514600" y="4648200"/>
            <a:ext cx="2209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prayer</a:t>
            </a:r>
            <a:endParaRPr lang="en-US" sz="20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5600" y="304800"/>
            <a:ext cx="60198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Q328 talks about the 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word “amen.” What is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a short, 3-word, phrase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that means “amen”?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971800" y="3505200"/>
            <a:ext cx="4953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So be it</a:t>
            </a:r>
            <a:endParaRPr lang="en-US" sz="20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62125" y="381000"/>
            <a:ext cx="6085320" cy="57554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Which of the following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statements is most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accurate?</a:t>
            </a:r>
          </a:p>
          <a:p>
            <a:pPr marL="742950" indent="-742950">
              <a:buAutoNum type="alphaLcParenR"/>
            </a:pP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God answers only</a:t>
            </a:r>
            <a:b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prayers prayed this</a:t>
            </a:r>
            <a:b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way.</a:t>
            </a:r>
          </a:p>
          <a:p>
            <a:pPr marL="742950" indent="-742950">
              <a:buAutoNum type="alphaLcParenR"/>
            </a:pP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God answers all prayers</a:t>
            </a:r>
            <a:b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exactly as we wish.</a:t>
            </a:r>
          </a:p>
          <a:p>
            <a:pPr marL="742950" indent="-742950">
              <a:buAutoNum type="alphaLcParenR"/>
            </a:pP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God hears every</a:t>
            </a:r>
            <a:b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prayer offered </a:t>
            </a:r>
            <a:b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according to His will</a:t>
            </a:r>
          </a:p>
          <a:p>
            <a:pPr marL="742950" indent="-742950">
              <a:buAutoNum type="alphaLcParenR"/>
            </a:pPr>
            <a:endParaRPr lang="en-US" sz="36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4038600"/>
            <a:ext cx="24384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C</a:t>
            </a:r>
            <a:endParaRPr lang="en-US" sz="36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56463" y="1295400"/>
            <a:ext cx="59875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What was the title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of this lesson?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3886200"/>
            <a:ext cx="838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Bog Standard" pitchFamily="2" charset="0"/>
              </a:rPr>
              <a:t>Public Enemy #1</a:t>
            </a:r>
            <a:endParaRPr lang="en-US" sz="1400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19400" y="304800"/>
            <a:ext cx="577433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Satan is a Hebrew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word. It means:  (3)</a:t>
            </a:r>
          </a:p>
          <a:p>
            <a:pPr marL="742950" indent="-742950">
              <a:buAutoNum type="alphaLcPeriod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Devil</a:t>
            </a:r>
          </a:p>
          <a:p>
            <a:pPr marL="742950" indent="-742950">
              <a:buAutoNum type="alphaLcPeriod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Accuser</a:t>
            </a:r>
          </a:p>
          <a:p>
            <a:pPr marL="742950" indent="-742950">
              <a:buAutoNum type="alphaLcPeriod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Adversary</a:t>
            </a:r>
          </a:p>
          <a:p>
            <a:pPr marL="742950" indent="-742950">
              <a:buAutoNum type="alphaLcPeriod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Attila</a:t>
            </a:r>
          </a:p>
          <a:p>
            <a:pPr marL="742950" indent="-742950">
              <a:buAutoNum type="alphaLcPeriod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Slanderer</a:t>
            </a:r>
          </a:p>
          <a:p>
            <a:pPr marL="742950" indent="-742950">
              <a:buAutoNum type="alphaLcPeriod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Bad guy</a:t>
            </a:r>
          </a:p>
          <a:p>
            <a:pPr marL="742950" indent="-742950">
              <a:buAutoNum type="alphaLcPeriod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Terrible one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5534561"/>
            <a:ext cx="7086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smtClean="0">
                <a:solidFill>
                  <a:srgbClr val="0000FF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b c e</a:t>
            </a:r>
            <a:endParaRPr lang="en-US" sz="700" dirty="0">
              <a:solidFill>
                <a:srgbClr val="0000FF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667000" y="1447800"/>
            <a:ext cx="62161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According to </a:t>
            </a:r>
            <a:endParaRPr lang="en-US" sz="36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1 Peter 5:8-11, </a:t>
            </a: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what is </a:t>
            </a: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Satan’s goal </a:t>
            </a: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for us?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7200" y="3962400"/>
            <a:ext cx="8458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0000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Bog Standard" pitchFamily="2" charset="0"/>
              </a:rPr>
              <a:t>He seeks to devour (destroy) us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5600" y="1219200"/>
            <a:ext cx="60198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  <a:latin typeface="Bog Standard" pitchFamily="2" charset="0"/>
              </a:rPr>
              <a:t>UnScramble</a:t>
            </a: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 these key words from our lesson:</a:t>
            </a:r>
          </a:p>
          <a:p>
            <a:endParaRPr lang="en-US" sz="1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6600" dirty="0" err="1" smtClean="0">
                <a:solidFill>
                  <a:schemeClr val="bg1"/>
                </a:solidFill>
                <a:latin typeface="Bog Standard" pitchFamily="2" charset="0"/>
              </a:rPr>
              <a:t>natnas</a:t>
            </a:r>
            <a:r>
              <a:rPr lang="en-US" sz="6600" dirty="0" smtClean="0">
                <a:solidFill>
                  <a:schemeClr val="bg1"/>
                </a:solidFill>
                <a:latin typeface="Bog Standard" pitchFamily="2" charset="0"/>
              </a:rPr>
              <a:t> lived</a:t>
            </a:r>
          </a:p>
          <a:p>
            <a:r>
              <a:rPr lang="en-US" sz="6600" dirty="0" smtClean="0">
                <a:solidFill>
                  <a:schemeClr val="bg1"/>
                </a:solidFill>
                <a:latin typeface="Bog Standard" pitchFamily="2" charset="0"/>
              </a:rPr>
              <a:t>mean</a:t>
            </a:r>
            <a:endParaRPr lang="en-US" sz="72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5486400"/>
            <a:ext cx="777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 smtClean="0">
                <a:solidFill>
                  <a:schemeClr val="accent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satan</a:t>
            </a:r>
            <a:r>
              <a:rPr lang="en-US" sz="5400" dirty="0" smtClean="0">
                <a:solidFill>
                  <a:schemeClr val="accent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 devil amen</a:t>
            </a:r>
            <a:endParaRPr lang="en-US" sz="3600" dirty="0" smtClean="0">
              <a:solidFill>
                <a:schemeClr val="accent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</TotalTime>
  <Words>566</Words>
  <Application>Microsoft Office PowerPoint</Application>
  <PresentationFormat>On-screen Show (4:3)</PresentationFormat>
  <Paragraphs>228</Paragraphs>
  <Slides>21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Bruce G Stumbo</dc:creator>
  <cp:lastModifiedBy>Bruce</cp:lastModifiedBy>
  <cp:revision>269</cp:revision>
  <dcterms:created xsi:type="dcterms:W3CDTF">2008-10-17T16:50:40Z</dcterms:created>
  <dcterms:modified xsi:type="dcterms:W3CDTF">2011-12-07T17:30:04Z</dcterms:modified>
</cp:coreProperties>
</file>