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75" r:id="rId19"/>
    <p:sldId id="297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0000FF"/>
    <a:srgbClr val="00FF00"/>
    <a:srgbClr val="990099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63ADA-153E-4450-9715-37A3C97EC748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2C6CB-8386-4D0F-AD7F-48B4425494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8.xml"/><Relationship Id="rId3" Type="http://schemas.openxmlformats.org/officeDocument/2006/relationships/slide" Target="slide2.xml"/><Relationship Id="rId7" Type="http://schemas.openxmlformats.org/officeDocument/2006/relationships/slide" Target="slide3.xml"/><Relationship Id="rId12" Type="http://schemas.openxmlformats.org/officeDocument/2006/relationships/slide" Target="slide8.xml"/><Relationship Id="rId17" Type="http://schemas.openxmlformats.org/officeDocument/2006/relationships/slide" Target="slide13.xml"/><Relationship Id="rId2" Type="http://schemas.openxmlformats.org/officeDocument/2006/relationships/notesSlide" Target="../notesSlides/notesSlide1.xml"/><Relationship Id="rId16" Type="http://schemas.openxmlformats.org/officeDocument/2006/relationships/slide" Target="slide9.xml"/><Relationship Id="rId20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11" Type="http://schemas.openxmlformats.org/officeDocument/2006/relationships/slide" Target="slide4.xml"/><Relationship Id="rId5" Type="http://schemas.openxmlformats.org/officeDocument/2006/relationships/slide" Target="slide19.xml"/><Relationship Id="rId15" Type="http://schemas.openxmlformats.org/officeDocument/2006/relationships/slide" Target="slide5.xml"/><Relationship Id="rId10" Type="http://schemas.openxmlformats.org/officeDocument/2006/relationships/slide" Target="slide15.xml"/><Relationship Id="rId19" Type="http://schemas.openxmlformats.org/officeDocument/2006/relationships/slide" Target="slide20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14600" y="0"/>
            <a:ext cx="21590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24400" y="0"/>
            <a:ext cx="2184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34200" y="0"/>
            <a:ext cx="22098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 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9" name="Rounded Rectangle 8">
            <a:hlinkClick r:id="rId3" action="ppaction://hlinksldjump"/>
          </p:cNvPr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Rounded Rectangle 9">
            <a:hlinkClick r:id="rId4" action="ppaction://hlinksldjump"/>
          </p:cNvPr>
          <p:cNvSpPr/>
          <p:nvPr/>
        </p:nvSpPr>
        <p:spPr>
          <a:xfrm>
            <a:off x="2438400" y="990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4699000" y="990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6934200" y="990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0" y="2133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463800" y="2133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4699000" y="2133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6" name="Rounded Rectangle 15">
            <a:hlinkClick r:id="rId10" action="ppaction://hlinksldjump"/>
          </p:cNvPr>
          <p:cNvSpPr/>
          <p:nvPr/>
        </p:nvSpPr>
        <p:spPr>
          <a:xfrm>
            <a:off x="6934200" y="2133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7" name="Rounded Rectangle 16">
            <a:hlinkClick r:id="rId11" action="ppaction://hlinksldjump"/>
          </p:cNvPr>
          <p:cNvSpPr/>
          <p:nvPr/>
        </p:nvSpPr>
        <p:spPr>
          <a:xfrm>
            <a:off x="0" y="3276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8" name="Rounded Rectangle 17">
            <a:hlinkClick r:id="rId12" action="ppaction://hlinksldjump"/>
          </p:cNvPr>
          <p:cNvSpPr/>
          <p:nvPr/>
        </p:nvSpPr>
        <p:spPr>
          <a:xfrm>
            <a:off x="2463800" y="3276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9" name="Rounded Rectangle 18">
            <a:hlinkClick r:id="rId13" action="ppaction://hlinksldjump"/>
          </p:cNvPr>
          <p:cNvSpPr/>
          <p:nvPr/>
        </p:nvSpPr>
        <p:spPr>
          <a:xfrm>
            <a:off x="4699000" y="3276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0" name="Rounded Rectangle 19">
            <a:hlinkClick r:id="rId14" action="ppaction://hlinksldjump"/>
          </p:cNvPr>
          <p:cNvSpPr/>
          <p:nvPr/>
        </p:nvSpPr>
        <p:spPr>
          <a:xfrm>
            <a:off x="6934200" y="3276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1" name="Rounded Rectangle 20">
            <a:hlinkClick r:id="rId15" action="ppaction://hlinksldjump"/>
          </p:cNvPr>
          <p:cNvSpPr/>
          <p:nvPr/>
        </p:nvSpPr>
        <p:spPr>
          <a:xfrm>
            <a:off x="0" y="4419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2" name="Rounded Rectangle 21">
            <a:hlinkClick r:id="rId16" action="ppaction://hlinksldjump"/>
          </p:cNvPr>
          <p:cNvSpPr/>
          <p:nvPr/>
        </p:nvSpPr>
        <p:spPr>
          <a:xfrm>
            <a:off x="2463800" y="4419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3" name="Rounded Rectangle 22">
            <a:hlinkClick r:id="rId17" action="ppaction://hlinksldjump"/>
          </p:cNvPr>
          <p:cNvSpPr/>
          <p:nvPr/>
        </p:nvSpPr>
        <p:spPr>
          <a:xfrm>
            <a:off x="4699000" y="4419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4" name="Rounded Rectangle 23">
            <a:hlinkClick r:id="rId18" action="ppaction://hlinksldjump"/>
          </p:cNvPr>
          <p:cNvSpPr/>
          <p:nvPr/>
        </p:nvSpPr>
        <p:spPr>
          <a:xfrm>
            <a:off x="6934200" y="4419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9" name="Smiley Face 28">
            <a:hlinkClick r:id="rId19" action="ppaction://hlinksldjump">
              <a:snd r:embed="rId20" name="ENTRANCE.WAV"/>
            </a:hlinkClick>
          </p:cNvPr>
          <p:cNvSpPr/>
          <p:nvPr/>
        </p:nvSpPr>
        <p:spPr>
          <a:xfrm>
            <a:off x="4648200" y="5715000"/>
            <a:ext cx="914400" cy="838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786991" y="5791200"/>
            <a:ext cx="3357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  <a:latin typeface="Boring Lesson" pitchFamily="2" charset="0"/>
              </a:rPr>
              <a:t>RiskIT</a:t>
            </a:r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!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" y="6096000"/>
            <a:ext cx="40991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Lesson 43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4400" y="5562600"/>
            <a:ext cx="25683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Sound ttnorm" pitchFamily="2" charset="0"/>
              </a:rPr>
              <a:t>Confirm</a:t>
            </a:r>
            <a:r>
              <a:rPr lang="en-US" sz="3600" dirty="0" err="1" smtClean="0">
                <a:solidFill>
                  <a:srgbClr val="00FF00"/>
                </a:solidFill>
                <a:latin typeface="Arial Black" pitchFamily="34" charset="0"/>
              </a:rPr>
              <a:t>IT</a:t>
            </a:r>
            <a:r>
              <a:rPr lang="en-US" sz="3600" dirty="0" smtClean="0">
                <a:solidFill>
                  <a:srgbClr val="00FF00"/>
                </a:solidFill>
                <a:latin typeface="Arial Black" pitchFamily="34" charset="0"/>
              </a:rPr>
              <a:t>!</a:t>
            </a:r>
            <a:endParaRPr lang="en-US" sz="3600" dirty="0">
              <a:solidFill>
                <a:srgbClr val="00FF00"/>
              </a:solidFill>
              <a:latin typeface="Sound ttnor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581400" y="304800"/>
            <a:ext cx="40366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Romans 6:1-14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4800" y="3810000"/>
            <a:ext cx="1905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B</a:t>
            </a:r>
            <a:endParaRPr lang="en-US" sz="400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67000" y="1066800"/>
            <a:ext cx="6029215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In this passage we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learn that we die to: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Sadness</a:t>
            </a:r>
          </a:p>
          <a:p>
            <a:pPr marL="514350" indent="-5143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Sin</a:t>
            </a:r>
          </a:p>
          <a:p>
            <a:pPr marL="514350" indent="-5143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Sloth</a:t>
            </a:r>
          </a:p>
          <a:p>
            <a:pPr marL="514350" indent="-5143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Standard practices</a:t>
            </a:r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3733800"/>
            <a:ext cx="16002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D</a:t>
            </a:r>
            <a:endParaRPr lang="en-US" sz="11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815023" y="1295400"/>
            <a:ext cx="632897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We are united with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Christ in His ___________.</a:t>
            </a:r>
          </a:p>
          <a:p>
            <a:endParaRPr lang="en-US" sz="1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Resurrection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Crucifixion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Suffering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Death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81400" y="304800"/>
            <a:ext cx="40366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Romans 6:1-14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24400" y="2590800"/>
            <a:ext cx="3962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God</a:t>
            </a:r>
            <a:endParaRPr lang="en-US" sz="20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743200" y="1981200"/>
            <a:ext cx="6400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We are dead to sin,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but alive to ________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in Christ Jesus.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05200" y="457200"/>
            <a:ext cx="40366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Romans 6:1-14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3962400"/>
            <a:ext cx="16002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C</a:t>
            </a:r>
            <a:endParaRPr lang="en-US" sz="44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667000" y="1676400"/>
            <a:ext cx="5327099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Our bodies are to be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presented to God as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instruments of: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reality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resurrection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righteousness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reason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81400" y="457200"/>
            <a:ext cx="40366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Romans 6:1-14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9000" y="685800"/>
            <a:ext cx="49952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Disney Characters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6600" y="3962400"/>
            <a:ext cx="4724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Daisy</a:t>
            </a:r>
            <a:endParaRPr lang="en-US" sz="1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581400" y="1981200"/>
            <a:ext cx="5257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What is Donald Duck’s girl friend’s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name?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276600" y="1676400"/>
            <a:ext cx="5562600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1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Which one doesn’t wear any clothes: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Pluto or Goofy?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352800" y="4267200"/>
            <a:ext cx="5029200" cy="101566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marL="742950" indent="-742950"/>
            <a:r>
              <a:rPr lang="en-US" sz="6000" dirty="0" smtClean="0">
                <a:solidFill>
                  <a:schemeClr val="bg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Pluto</a:t>
            </a:r>
            <a:endParaRPr lang="en-US" sz="3200" dirty="0" smtClean="0">
              <a:solidFill>
                <a:schemeClr val="bg1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9000" y="685800"/>
            <a:ext cx="49952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Disney Characters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3657600"/>
            <a:ext cx="1066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206750" algn="l"/>
              </a:tabLst>
            </a:pPr>
            <a:r>
              <a:rPr lang="en-US" sz="9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B</a:t>
            </a:r>
            <a:endParaRPr lang="en-US" sz="2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352800" y="1905000"/>
            <a:ext cx="5791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Who played Peter Pan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in the movie “Hook”?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Dustin Hoffman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Robin Williams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Julia Roberts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Toby McGuire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29000" y="685800"/>
            <a:ext cx="49952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Disney Characters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305800" y="61722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429000" y="1524000"/>
            <a:ext cx="5486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Who is the first of all the Disney characters?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90800" y="3048000"/>
            <a:ext cx="6324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39700">
                    <a:srgbClr val="CC0066">
                      <a:alpha val="40000"/>
                    </a:srgbClr>
                  </a:glow>
                </a:effectLst>
              </a:rPr>
              <a:t>Mickey Mouse</a:t>
            </a:r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139700">
                  <a:srgbClr val="CC0066">
                    <a:alpha val="40000"/>
                  </a:srgbClr>
                </a:glo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9000" y="685800"/>
            <a:ext cx="49952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Disney Characters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066800" y="44196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066800" y="43434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0" y="1066800"/>
            <a:ext cx="5638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True or False?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God does something special to the water used in baptism to make the baptism powerful and effective.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800" y="4343400"/>
            <a:ext cx="74676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False</a:t>
            </a:r>
            <a:endParaRPr lang="en-US" sz="1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ghtning Bolt 4"/>
          <p:cNvSpPr/>
          <p:nvPr/>
        </p:nvSpPr>
        <p:spPr>
          <a:xfrm>
            <a:off x="914400" y="304800"/>
            <a:ext cx="7620000" cy="5867400"/>
          </a:xfrm>
          <a:prstGeom prst="lightningBol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143000" y="685800"/>
            <a:ext cx="7067063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Add up your total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points and determine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much you will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risk on this category: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52600" y="5334000"/>
            <a:ext cx="7391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n>
                  <a:solidFill>
                    <a:schemeClr val="bg1"/>
                  </a:solidFill>
                </a:ln>
                <a:solidFill>
                  <a:srgbClr val="00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Lesson</a:t>
            </a:r>
            <a:endParaRPr lang="en-US" sz="6000" b="1" dirty="0">
              <a:ln>
                <a:solidFill>
                  <a:schemeClr val="bg1"/>
                </a:solidFill>
              </a:ln>
              <a:solidFill>
                <a:srgbClr val="00FF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533400" y="5486400"/>
            <a:ext cx="838200" cy="762000"/>
          </a:xfrm>
          <a:prstGeom prst="actionButtonForwardNext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4000" y="2514600"/>
            <a:ext cx="762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FF00"/>
                </a:solidFill>
              </a:rPr>
              <a:t>What was the official title of</a:t>
            </a:r>
          </a:p>
          <a:p>
            <a:r>
              <a:rPr lang="en-US" sz="3200" b="1" dirty="0" smtClean="0">
                <a:solidFill>
                  <a:srgbClr val="00FF00"/>
                </a:solidFill>
              </a:rPr>
              <a:t>this week’s lesson?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2000" y="3810000"/>
            <a:ext cx="762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Staying Put!</a:t>
            </a:r>
            <a:endParaRPr lang="en-US" sz="40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324600" y="990600"/>
            <a:ext cx="1066800" cy="1066800"/>
          </a:xfrm>
          <a:prstGeom prst="ellipse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ring Lesson" pitchFamily="2" charset="0"/>
              </a:rPr>
              <a:t>a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ring Lesson" pitchFamily="2" charset="0"/>
            </a:endParaRPr>
          </a:p>
        </p:txBody>
      </p:sp>
      <p:sp>
        <p:nvSpPr>
          <p:cNvPr id="12" name="Action Button: Back or Previous 11">
            <a:hlinkClick r:id="" action="ppaction://hlinkshowjump?jump=firstslide" highlightClick="1">
              <a:snd r:embed="rId2" name="thtsall.wav"/>
            </a:hlinkClick>
          </p:cNvPr>
          <p:cNvSpPr/>
          <p:nvPr/>
        </p:nvSpPr>
        <p:spPr>
          <a:xfrm>
            <a:off x="7696200" y="5334000"/>
            <a:ext cx="990600" cy="990600"/>
          </a:xfrm>
          <a:prstGeom prst="actionButtonBackPrevious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362200" y="1143000"/>
            <a:ext cx="29883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Lesson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1752600"/>
            <a:ext cx="60821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From Q354: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Being baptized with water means we have 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been ______________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with Christ…</a:t>
            </a: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67200" y="3429000"/>
            <a:ext cx="3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identified</a:t>
            </a:r>
            <a:endParaRPr lang="en-US" sz="48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304800"/>
            <a:ext cx="6019800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Who, or what, keeps you in fellowship with God after you have been baptized?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Parents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Pastor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Other Christians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Holy Spirit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Sunday School teachers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Youth Group leaders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3886200"/>
            <a:ext cx="25146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D</a:t>
            </a:r>
            <a:endParaRPr lang="en-US" sz="2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85491" y="228600"/>
            <a:ext cx="645850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Holy Spirit uses two means to “keep” us in Christ. They are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Word and the: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Sacraments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Sacred writings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Sermons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Sanctuary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" y="3886200"/>
            <a:ext cx="1143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smtClean="0">
                <a:ln>
                  <a:solidFill>
                    <a:schemeClr val="bg1"/>
                  </a:solidFill>
                </a:ln>
                <a:solidFill>
                  <a:srgbClr val="FF6600"/>
                </a:solidFill>
                <a:effectLst/>
                <a:latin typeface="Bog Standard" pitchFamily="2" charset="0"/>
              </a:rPr>
              <a:t>A</a:t>
            </a:r>
            <a:endParaRPr lang="en-US" sz="1200" dirty="0">
              <a:ln>
                <a:solidFill>
                  <a:schemeClr val="bg1"/>
                </a:solidFill>
              </a:ln>
              <a:solidFill>
                <a:srgbClr val="FF6600"/>
              </a:solidFill>
              <a:effectLst/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304800"/>
            <a:ext cx="63246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False?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vast majority of all Christian churches around the world agree on what baptism is, what it does and how it is administered.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43200" y="5334000"/>
            <a:ext cx="3276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False</a:t>
            </a:r>
            <a:endParaRPr lang="en-US" sz="1400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1828800"/>
            <a:ext cx="57743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Is it safe to say that baptism is all that we really need for salvation?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19400" y="4343400"/>
            <a:ext cx="1447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0000FF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No</a:t>
            </a:r>
            <a:endParaRPr lang="en-US" sz="800" dirty="0">
              <a:solidFill>
                <a:srgbClr val="0000FF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743200" y="609600"/>
            <a:ext cx="6216137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In baptism, our identity changes. We are now identified with?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other </a:t>
            </a:r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christians</a:t>
            </a:r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other religions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Christ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Holy Spirit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God the Father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1000" y="3581400"/>
            <a:ext cx="1676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g Standard" pitchFamily="2" charset="0"/>
              </a:rPr>
              <a:t>C</a:t>
            </a:r>
            <a:endParaRPr lang="en-US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24200" y="1143000"/>
            <a:ext cx="60198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False: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After baptism, if you ever fall away from faith in God, you cannot be brought back into a right relationship with Him.</a:t>
            </a:r>
            <a:endParaRPr lang="en-US" sz="48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24200" y="5105400"/>
            <a:ext cx="3886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False</a:t>
            </a:r>
            <a:endParaRPr lang="en-US" sz="3600" dirty="0" smtClean="0">
              <a:ln>
                <a:solidFill>
                  <a:schemeClr val="bg1"/>
                </a:solidFill>
              </a:ln>
              <a:solidFill>
                <a:schemeClr val="accent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</TotalTime>
  <Words>511</Words>
  <Application>Microsoft Office PowerPoint</Application>
  <PresentationFormat>On-screen Show (4:3)</PresentationFormat>
  <Paragraphs>208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Bruce G Stumbo</dc:creator>
  <cp:lastModifiedBy>Bruce</cp:lastModifiedBy>
  <cp:revision>353</cp:revision>
  <dcterms:created xsi:type="dcterms:W3CDTF">2008-10-17T16:50:40Z</dcterms:created>
  <dcterms:modified xsi:type="dcterms:W3CDTF">2011-10-25T21:06:33Z</dcterms:modified>
</cp:coreProperties>
</file>