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75" r:id="rId19"/>
    <p:sldId id="297" r:id="rId20"/>
    <p:sldId id="276" r:id="rId21"/>
    <p:sldId id="277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  <a:srgbClr val="990099"/>
    <a:srgbClr val="FF6600"/>
    <a:srgbClr val="CC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963ADA-153E-4450-9715-37A3C97EC748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32C6CB-8386-4D0F-AD7F-48B44254943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C6CB-8386-4D0F-AD7F-48B44254943D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C6CB-8386-4D0F-AD7F-48B44254943D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3" Type="http://schemas.openxmlformats.org/officeDocument/2006/relationships/slide" Target="slide2.xml"/><Relationship Id="rId7" Type="http://schemas.openxmlformats.org/officeDocument/2006/relationships/slide" Target="slide3.xml"/><Relationship Id="rId12" Type="http://schemas.openxmlformats.org/officeDocument/2006/relationships/slide" Target="slide19.xml"/><Relationship Id="rId17" Type="http://schemas.openxmlformats.org/officeDocument/2006/relationships/slide" Target="slide13.xml"/><Relationship Id="rId2" Type="http://schemas.openxmlformats.org/officeDocument/2006/relationships/notesSlide" Target="../notesSlides/notesSlide1.xml"/><Relationship Id="rId16" Type="http://schemas.openxmlformats.org/officeDocument/2006/relationships/slide" Target="slide9.xml"/><Relationship Id="rId20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4.xml"/><Relationship Id="rId11" Type="http://schemas.openxmlformats.org/officeDocument/2006/relationships/slide" Target="slide4.xml"/><Relationship Id="rId5" Type="http://schemas.openxmlformats.org/officeDocument/2006/relationships/slide" Target="slide10.xml"/><Relationship Id="rId15" Type="http://schemas.openxmlformats.org/officeDocument/2006/relationships/slide" Target="slide18.xml"/><Relationship Id="rId10" Type="http://schemas.openxmlformats.org/officeDocument/2006/relationships/slide" Target="slide15.xml"/><Relationship Id="rId19" Type="http://schemas.openxmlformats.org/officeDocument/2006/relationships/slide" Target="slide20.xml"/><Relationship Id="rId4" Type="http://schemas.openxmlformats.org/officeDocument/2006/relationships/slide" Target="slide6.xml"/><Relationship Id="rId9" Type="http://schemas.openxmlformats.org/officeDocument/2006/relationships/slide" Target="slide11.xml"/><Relationship Id="rId14" Type="http://schemas.openxmlformats.org/officeDocument/2006/relationships/slide" Target="slide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514600" y="0"/>
            <a:ext cx="21590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 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724400" y="0"/>
            <a:ext cx="2184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 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934200" y="0"/>
            <a:ext cx="22098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 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9" name="Rounded Rectangle 8">
            <a:hlinkClick r:id="rId3" action="ppaction://hlinksldjump"/>
          </p:cNvPr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Rounded Rectangle 9">
            <a:hlinkClick r:id="rId4" action="ppaction://hlinksldjump"/>
          </p:cNvPr>
          <p:cNvSpPr/>
          <p:nvPr/>
        </p:nvSpPr>
        <p:spPr>
          <a:xfrm>
            <a:off x="2463800" y="990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4699000" y="990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6934200" y="990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0" y="2133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463800" y="2133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4699000" y="2133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6" name="Rounded Rectangle 15">
            <a:hlinkClick r:id="rId10" action="ppaction://hlinksldjump"/>
          </p:cNvPr>
          <p:cNvSpPr/>
          <p:nvPr/>
        </p:nvSpPr>
        <p:spPr>
          <a:xfrm>
            <a:off x="6934200" y="2133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7" name="Rounded Rectangle 16">
            <a:hlinkClick r:id="rId11" action="ppaction://hlinksldjump"/>
          </p:cNvPr>
          <p:cNvSpPr/>
          <p:nvPr/>
        </p:nvSpPr>
        <p:spPr>
          <a:xfrm>
            <a:off x="0" y="3276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8" name="Rounded Rectangle 17">
            <a:hlinkClick r:id="rId12" action="ppaction://hlinksldjump"/>
          </p:cNvPr>
          <p:cNvSpPr/>
          <p:nvPr/>
        </p:nvSpPr>
        <p:spPr>
          <a:xfrm>
            <a:off x="2463800" y="3276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9" name="Rounded Rectangle 18">
            <a:hlinkClick r:id="rId13" action="ppaction://hlinksldjump"/>
          </p:cNvPr>
          <p:cNvSpPr/>
          <p:nvPr/>
        </p:nvSpPr>
        <p:spPr>
          <a:xfrm>
            <a:off x="4699000" y="3276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0" name="Rounded Rectangle 19">
            <a:hlinkClick r:id="rId14" action="ppaction://hlinksldjump"/>
          </p:cNvPr>
          <p:cNvSpPr/>
          <p:nvPr/>
        </p:nvSpPr>
        <p:spPr>
          <a:xfrm>
            <a:off x="6934200" y="3276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1" name="Rounded Rectangle 20">
            <a:hlinkClick r:id="rId15" action="ppaction://hlinksldjump"/>
          </p:cNvPr>
          <p:cNvSpPr/>
          <p:nvPr/>
        </p:nvSpPr>
        <p:spPr>
          <a:xfrm>
            <a:off x="0" y="4419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2" name="Rounded Rectangle 21">
            <a:hlinkClick r:id="rId16" action="ppaction://hlinksldjump"/>
          </p:cNvPr>
          <p:cNvSpPr/>
          <p:nvPr/>
        </p:nvSpPr>
        <p:spPr>
          <a:xfrm>
            <a:off x="2463800" y="4419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3" name="Rounded Rectangle 22">
            <a:hlinkClick r:id="rId17" action="ppaction://hlinksldjump"/>
          </p:cNvPr>
          <p:cNvSpPr/>
          <p:nvPr/>
        </p:nvSpPr>
        <p:spPr>
          <a:xfrm>
            <a:off x="4699000" y="4419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4" name="Rounded Rectangle 23">
            <a:hlinkClick r:id="rId18" action="ppaction://hlinksldjump"/>
          </p:cNvPr>
          <p:cNvSpPr/>
          <p:nvPr/>
        </p:nvSpPr>
        <p:spPr>
          <a:xfrm>
            <a:off x="6934200" y="4419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9" name="Smiley Face 28">
            <a:hlinkClick r:id="rId19" action="ppaction://hlinksldjump">
              <a:snd r:embed="rId20" name="ENTRANCE.WAV"/>
            </a:hlinkClick>
          </p:cNvPr>
          <p:cNvSpPr/>
          <p:nvPr/>
        </p:nvSpPr>
        <p:spPr>
          <a:xfrm>
            <a:off x="4648200" y="5715000"/>
            <a:ext cx="914400" cy="8382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>
            <a:glow rad="101600">
              <a:srgbClr val="00FF00">
                <a:alpha val="60000"/>
              </a:srgb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5786991" y="5791200"/>
            <a:ext cx="33570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solidFill>
                  <a:srgbClr val="FFFF00"/>
                </a:solidFill>
                <a:latin typeface="Boring Lesson" pitchFamily="2" charset="0"/>
              </a:rPr>
              <a:t>RiskIT</a:t>
            </a:r>
            <a:r>
              <a:rPr lang="en-US" sz="3200" dirty="0" smtClean="0">
                <a:solidFill>
                  <a:srgbClr val="FFFF00"/>
                </a:solidFill>
                <a:latin typeface="Boring Lesson" pitchFamily="2" charset="0"/>
              </a:rPr>
              <a:t>!</a:t>
            </a:r>
            <a:endParaRPr lang="en-US" sz="3200" dirty="0">
              <a:solidFill>
                <a:srgbClr val="FFFF00"/>
              </a:solidFill>
              <a:latin typeface="Boring Lesson" pitchFamily="2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8600" y="6096000"/>
            <a:ext cx="41520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  <a:latin typeface="Boring Lesson" pitchFamily="2" charset="0"/>
              </a:rPr>
              <a:t>Lesson 35</a:t>
            </a:r>
            <a:endParaRPr lang="en-US" sz="3200" dirty="0">
              <a:solidFill>
                <a:srgbClr val="FFFF00"/>
              </a:solidFill>
              <a:latin typeface="Boring Lesson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14400" y="5562600"/>
            <a:ext cx="25683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  <a:latin typeface="Sound ttnorm" pitchFamily="2" charset="0"/>
              </a:rPr>
              <a:t>Confirm</a:t>
            </a:r>
            <a:r>
              <a:rPr lang="en-US" sz="3600" dirty="0" err="1" smtClean="0">
                <a:solidFill>
                  <a:srgbClr val="00FF00"/>
                </a:solidFill>
                <a:latin typeface="Arial Black" pitchFamily="34" charset="0"/>
              </a:rPr>
              <a:t>IT</a:t>
            </a:r>
            <a:r>
              <a:rPr lang="en-US" sz="3600" dirty="0" smtClean="0">
                <a:solidFill>
                  <a:srgbClr val="00FF00"/>
                </a:solidFill>
                <a:latin typeface="Arial Black" pitchFamily="34" charset="0"/>
              </a:rPr>
              <a:t>!</a:t>
            </a:r>
            <a:endParaRPr lang="en-US" sz="3600" dirty="0">
              <a:solidFill>
                <a:srgbClr val="00FF00"/>
              </a:solidFill>
              <a:latin typeface="Sound ttnor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352800" y="304800"/>
            <a:ext cx="48510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Matthew 18:21-22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124200" y="3581400"/>
            <a:ext cx="52578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rgbClr val="FF0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false!</a:t>
            </a:r>
            <a:endParaRPr lang="en-US" sz="4000" dirty="0">
              <a:solidFill>
                <a:srgbClr val="FF0000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67000" y="1066800"/>
            <a:ext cx="640111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The goal for getting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right with someone is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to get even and make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sure justice is done.	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62200" y="5657671"/>
            <a:ext cx="5257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a  b  e</a:t>
            </a:r>
            <a:endParaRPr lang="en-US" sz="2400" dirty="0" smtClean="0"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743200" y="1219200"/>
            <a:ext cx="6356227" cy="52014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Of the following, who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should NOT be involved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in a dispute between two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Christians? </a:t>
            </a:r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(at least at first)</a:t>
            </a:r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The police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Their neighbors</a:t>
            </a:r>
          </a:p>
          <a:p>
            <a:pPr marL="514350" indent="-514350">
              <a:buFontTx/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God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The two parties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Their pastors</a:t>
            </a:r>
          </a:p>
          <a:p>
            <a:pPr marL="514350" indent="-514350">
              <a:buAutoNum type="alphaLcParenR"/>
            </a:pPr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29000" y="304800"/>
            <a:ext cx="48510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Matthew 18:21-22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71600" y="5562600"/>
            <a:ext cx="6705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A</a:t>
            </a:r>
            <a:endParaRPr lang="en-US" sz="2000" dirty="0" smtClean="0"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971800" y="1066800"/>
            <a:ext cx="6195927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The goal of this teaching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is that people who have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wronged each other will: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Be reconciled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Be able to tolerate</a:t>
            </a:r>
            <a:b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each other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Get even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Determine a winner</a:t>
            </a:r>
            <a:b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and a loser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76600" y="304800"/>
            <a:ext cx="48510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Matthew 18:21-22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867400"/>
            <a:ext cx="800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sins, show, two, won</a:t>
            </a:r>
            <a:endParaRPr lang="en-US" sz="2400" dirty="0" smtClean="0"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819400" y="1828800"/>
            <a:ext cx="6264857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If your brother ______</a:t>
            </a:r>
            <a:b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against you, go and 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________ him his fault,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just between the _____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of you. If he listens, 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you have ______ your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brother over.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048000" y="228600"/>
            <a:ext cx="48510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Matthew 18:15-22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Fill in the blanks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81400" y="381000"/>
            <a:ext cx="40591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North America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57400" y="3581400"/>
            <a:ext cx="7086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TRUE!!</a:t>
            </a:r>
            <a:endParaRPr lang="en-US" sz="700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590800" y="1447800"/>
            <a:ext cx="6248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True or False:</a:t>
            </a:r>
          </a:p>
          <a:p>
            <a:pPr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Mexico is a part</a:t>
            </a:r>
          </a:p>
          <a:p>
            <a:pPr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of North America</a:t>
            </a:r>
            <a:endParaRPr lang="en-US" sz="2000" dirty="0" smtClean="0">
              <a:solidFill>
                <a:srgbClr val="00B0F0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895600" y="1447800"/>
            <a:ext cx="5867400" cy="3954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1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Which is the largest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nation in North America?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Canada</a:t>
            </a:r>
          </a:p>
          <a:p>
            <a:pPr marL="742950" indent="-742950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b) The U.S.</a:t>
            </a:r>
          </a:p>
          <a:p>
            <a:pPr marL="742950" indent="-742950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c) Mexico</a:t>
            </a:r>
          </a:p>
          <a:p>
            <a:pPr marL="742950" indent="-742950"/>
            <a:endParaRPr lang="en-US" sz="24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3810000"/>
            <a:ext cx="2514600" cy="2215991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13800" dirty="0" smtClean="0">
                <a:solidFill>
                  <a:schemeClr val="bg1"/>
                </a:solidFill>
                <a:effectLst>
                  <a:glow rad="101600">
                    <a:schemeClr val="bg2">
                      <a:alpha val="60000"/>
                    </a:schemeClr>
                  </a:glow>
                </a:effectLst>
                <a:latin typeface="Bog Standard" pitchFamily="2" charset="0"/>
              </a:rPr>
              <a:t>A</a:t>
            </a:r>
            <a:endParaRPr lang="en-US" sz="4000" dirty="0" smtClean="0">
              <a:solidFill>
                <a:schemeClr val="bg1"/>
              </a:solidFill>
              <a:effectLst>
                <a:glow rad="101600">
                  <a:schemeClr val="bg2">
                    <a:alpha val="6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81400" y="381000"/>
            <a:ext cx="40591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North America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38800" y="3200400"/>
            <a:ext cx="2971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3206750" algn="l"/>
              </a:tabLst>
            </a:pPr>
            <a:r>
              <a:rPr lang="en-US" sz="44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District</a:t>
            </a:r>
            <a:endParaRPr lang="en-US" sz="300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895600" y="1447800"/>
            <a:ext cx="62484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The capital of the 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United States of America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is: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Washington, ___________ 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of _________________</a:t>
            </a:r>
            <a:endParaRPr lang="en-US" sz="24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38600" y="533400"/>
            <a:ext cx="40591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North America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81400" y="4191000"/>
            <a:ext cx="3886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3206750" algn="l"/>
              </a:tabLst>
            </a:pPr>
            <a:r>
              <a:rPr lang="en-US" sz="44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Columbia</a:t>
            </a:r>
            <a:endParaRPr lang="en-US" sz="300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72200" y="2438400"/>
            <a:ext cx="2438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Spanish</a:t>
            </a:r>
            <a:endParaRPr lang="en-US" sz="800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2667000" y="1371600"/>
            <a:ext cx="6477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The “official” language:</a:t>
            </a:r>
          </a:p>
          <a:p>
            <a:pPr marL="742950" indent="-742950"/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742950" indent="-742950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For Mexico: ___________</a:t>
            </a:r>
          </a:p>
          <a:p>
            <a:pPr marL="742950" indent="-742950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For Canada: __________</a:t>
            </a:r>
          </a:p>
          <a:p>
            <a:pPr marL="742950" indent="-742950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        and __________</a:t>
            </a:r>
          </a:p>
          <a:p>
            <a:pPr marL="742950" indent="-742950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For the U.S. ___________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038600" y="457200"/>
            <a:ext cx="40591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North America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172200" y="2971800"/>
            <a:ext cx="2438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English</a:t>
            </a:r>
            <a:endParaRPr lang="en-US" sz="800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48400" y="3581400"/>
            <a:ext cx="2438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French</a:t>
            </a:r>
            <a:endParaRPr lang="en-US" sz="800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72200" y="4114800"/>
            <a:ext cx="2438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English</a:t>
            </a:r>
            <a:endParaRPr lang="en-US" sz="4000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  <p:bldP spid="9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ultiply 1"/>
          <p:cNvSpPr/>
          <p:nvPr/>
        </p:nvSpPr>
        <p:spPr>
          <a:xfrm>
            <a:off x="1143000" y="1295400"/>
            <a:ext cx="1828800" cy="2057400"/>
          </a:xfrm>
          <a:prstGeom prst="mathMultiply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 extrusionH="381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1"/>
            <a:ext cx="1905000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9900" b="1" cap="none" spc="0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</a:t>
            </a:r>
            <a:endParaRPr lang="en-US" sz="5400" b="1" cap="none" spc="0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1905000"/>
            <a:ext cx="584801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Double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Multiply the value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this question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two!</a:t>
            </a:r>
            <a:endParaRPr lang="en-US" sz="6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Action Button: Forward or Next 7">
            <a:hlinkClick r:id="rId3" action="ppaction://hlinksldjump" highlightClick="1">
              <a:snd r:embed="rId4" name="nyuk.wav"/>
            </a:hlinkClick>
          </p:cNvPr>
          <p:cNvSpPr/>
          <p:nvPr/>
        </p:nvSpPr>
        <p:spPr>
          <a:xfrm>
            <a:off x="1143000" y="4495800"/>
            <a:ext cx="1066800" cy="1066800"/>
          </a:xfrm>
          <a:prstGeom prst="actionButtonForwardNex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sndAc>
      <p:stSnd>
        <p:snd r:embed="rId2" name="ENTRANCE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ultiply 1"/>
          <p:cNvSpPr/>
          <p:nvPr/>
        </p:nvSpPr>
        <p:spPr>
          <a:xfrm>
            <a:off x="1143000" y="1295400"/>
            <a:ext cx="1828800" cy="2057400"/>
          </a:xfrm>
          <a:prstGeom prst="mathMultiply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 extrusionH="381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1"/>
            <a:ext cx="1905000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9900" b="1" cap="none" spc="0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</a:t>
            </a:r>
            <a:endParaRPr lang="en-US" sz="5400" b="1" cap="none" spc="0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1905000"/>
            <a:ext cx="584801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Double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Multiply the value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this question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two!</a:t>
            </a:r>
            <a:endParaRPr lang="en-US" sz="6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Action Button: Forward or Next 7">
            <a:hlinkClick r:id="rId3" action="ppaction://hlinksldjump" highlightClick="1">
              <a:snd r:embed="rId4" name="nyuk.wav"/>
            </a:hlinkClick>
          </p:cNvPr>
          <p:cNvSpPr/>
          <p:nvPr/>
        </p:nvSpPr>
        <p:spPr>
          <a:xfrm>
            <a:off x="990600" y="4267200"/>
            <a:ext cx="1066800" cy="1066800"/>
          </a:xfrm>
          <a:prstGeom prst="actionButtonForwardNex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sndAc>
      <p:stSnd>
        <p:snd r:embed="rId2" name="ENTRANC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3200" y="457200"/>
            <a:ext cx="6096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True or False?</a:t>
            </a:r>
          </a:p>
          <a:p>
            <a:endParaRPr lang="en-US" sz="28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God forgives our “debts” or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trespasses against Him because we pray and so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deserve to be forgiven.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67000" y="3657600"/>
            <a:ext cx="60198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false</a:t>
            </a:r>
            <a:endParaRPr lang="en-US" sz="11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ghtning Bolt 4"/>
          <p:cNvSpPr/>
          <p:nvPr/>
        </p:nvSpPr>
        <p:spPr>
          <a:xfrm>
            <a:off x="914400" y="304800"/>
            <a:ext cx="7620000" cy="5867400"/>
          </a:xfrm>
          <a:prstGeom prst="lightningBol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143000" y="685800"/>
            <a:ext cx="7067063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Risk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Add up your total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points and determine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how much you will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risk on this category:</a:t>
            </a:r>
            <a:endParaRPr 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38400" y="5410200"/>
            <a:ext cx="6553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00FF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The 5</a:t>
            </a:r>
            <a:r>
              <a:rPr lang="en-US" sz="6000" b="1" baseline="30000" dirty="0" smtClean="0">
                <a:solidFill>
                  <a:srgbClr val="00FF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th</a:t>
            </a:r>
            <a:r>
              <a:rPr lang="en-US" sz="6000" b="1" dirty="0" smtClean="0">
                <a:solidFill>
                  <a:srgbClr val="00FF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Petition</a:t>
            </a:r>
            <a:endParaRPr lang="en-US" sz="6000" b="1" dirty="0">
              <a:solidFill>
                <a:srgbClr val="00FF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1295400" y="5486400"/>
            <a:ext cx="838200" cy="762000"/>
          </a:xfrm>
          <a:prstGeom prst="actionButtonForwardNext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3400" y="2514600"/>
            <a:ext cx="861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FF00"/>
                </a:solidFill>
              </a:rPr>
              <a:t>Write out the 5</a:t>
            </a:r>
            <a:r>
              <a:rPr lang="en-US" sz="3200" b="1" baseline="30000" dirty="0" smtClean="0">
                <a:solidFill>
                  <a:srgbClr val="00FF00"/>
                </a:solidFill>
              </a:rPr>
              <a:t>th</a:t>
            </a:r>
            <a:r>
              <a:rPr lang="en-US" sz="3200" b="1" dirty="0" smtClean="0">
                <a:solidFill>
                  <a:srgbClr val="00FF00"/>
                </a:solidFill>
              </a:rPr>
              <a:t> Petition in its entirety.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9600" y="3429000"/>
            <a:ext cx="67056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Forgive us our trespasses as we forgive those who trespass against us.</a:t>
            </a:r>
            <a:endParaRPr lang="en-US" sz="1600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324600" y="990600"/>
            <a:ext cx="1066800" cy="1066800"/>
          </a:xfrm>
          <a:prstGeom prst="ellipse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ring Lesson" pitchFamily="2" charset="0"/>
              </a:rPr>
              <a:t>a</a:t>
            </a:r>
            <a:endParaRPr 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ring Lesson" pitchFamily="2" charset="0"/>
            </a:endParaRPr>
          </a:p>
        </p:txBody>
      </p:sp>
      <p:sp>
        <p:nvSpPr>
          <p:cNvPr id="12" name="Action Button: Back or Previous 11">
            <a:hlinkClick r:id="" action="ppaction://hlinkshowjump?jump=firstslide" highlightClick="1">
              <a:snd r:embed="rId2" name="thtsall.wav"/>
            </a:hlinkClick>
          </p:cNvPr>
          <p:cNvSpPr/>
          <p:nvPr/>
        </p:nvSpPr>
        <p:spPr>
          <a:xfrm>
            <a:off x="7696200" y="5334000"/>
            <a:ext cx="990600" cy="990600"/>
          </a:xfrm>
          <a:prstGeom prst="actionButtonBackPrevious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57200" y="990600"/>
            <a:ext cx="556254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The 5</a:t>
            </a:r>
            <a:r>
              <a:rPr lang="en-US" sz="6600" b="1" baseline="30000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th</a:t>
            </a:r>
            <a:r>
              <a:rPr lang="en-US" sz="66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Petition</a:t>
            </a:r>
            <a:endParaRPr lang="en-US" sz="6600" b="1" dirty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build="allAtOnce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381000"/>
            <a:ext cx="5200463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Q311: “I can be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____________ of God’s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forgiveness...</a:t>
            </a:r>
          </a:p>
          <a:p>
            <a:endParaRPr lang="en-US" sz="10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pretty sure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guaranteed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hopeful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certain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00600" y="3962400"/>
            <a:ext cx="137160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D</a:t>
            </a:r>
            <a:endParaRPr lang="en-US" sz="20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304800"/>
            <a:ext cx="60198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Does Q312 say that God forgives us because Jesus died and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rose again from the dead, and that it isn’t so much about ME??!!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971800" y="3505200"/>
            <a:ext cx="4953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Yes, that’s what it says.</a:t>
            </a:r>
            <a:endParaRPr lang="en-US" sz="20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62125" y="381000"/>
            <a:ext cx="638187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Q314: How many times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should you forgive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someone who has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sinned against you?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57400" y="3657600"/>
            <a:ext cx="6553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Unlimited!</a:t>
            </a:r>
            <a:endParaRPr lang="en-US" sz="44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19400" y="304800"/>
            <a:ext cx="598753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True or False</a:t>
            </a:r>
          </a:p>
          <a:p>
            <a:endParaRPr lang="en-US" sz="1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 trespass against God is a sin. When we sin, we owe God something. What we owe is a debt, so a trespass can also be called a debt.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95600" y="4724400"/>
            <a:ext cx="48768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True!</a:t>
            </a:r>
            <a:endParaRPr lang="en-US" sz="3200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19400" y="914400"/>
            <a:ext cx="6362639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According to Matthew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18, when someone sins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against US, who should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be the first to hear 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about it?</a:t>
            </a:r>
          </a:p>
          <a:p>
            <a:endParaRPr lang="en-US" sz="1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My mom or dad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God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The ‘sinner’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An interested friend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3581400"/>
            <a:ext cx="25908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rgbClr val="0000FF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C</a:t>
            </a:r>
            <a:endParaRPr lang="en-US" sz="1000" dirty="0">
              <a:solidFill>
                <a:srgbClr val="0000FF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62000" y="5715000"/>
            <a:ext cx="1066800" cy="838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667000" y="1295400"/>
            <a:ext cx="621613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When we pray for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forgiveness, God DOES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forgive us because of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what ________ ________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has done.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05000" y="4343400"/>
            <a:ext cx="7010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0000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Jesus Christ</a:t>
            </a:r>
            <a:endParaRPr lang="en-US" sz="800" u="sng" dirty="0">
              <a:solidFill>
                <a:srgbClr val="00FF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1219200"/>
            <a:ext cx="6019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  <a:latin typeface="Bog Standard" pitchFamily="2" charset="0"/>
              </a:rPr>
              <a:t>UnScramble</a:t>
            </a: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 this key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word from our lesson:</a:t>
            </a:r>
          </a:p>
          <a:p>
            <a:endParaRPr lang="en-US" sz="1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6600" dirty="0" err="1" smtClean="0">
                <a:solidFill>
                  <a:schemeClr val="bg1"/>
                </a:solidFill>
                <a:latin typeface="Bog Standard" pitchFamily="2" charset="0"/>
              </a:rPr>
              <a:t>fensiervogs</a:t>
            </a:r>
            <a:endParaRPr lang="en-US" sz="72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71800" y="4343400"/>
            <a:ext cx="5867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chemeClr val="accent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forgiveness</a:t>
            </a:r>
            <a:endParaRPr lang="en-US" sz="4000" dirty="0" smtClean="0">
              <a:solidFill>
                <a:schemeClr val="accent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1253</TotalTime>
  <Words>562</Words>
  <Application>Microsoft Office PowerPoint</Application>
  <PresentationFormat>On-screen Show (4:3)</PresentationFormat>
  <Paragraphs>230</Paragraphs>
  <Slides>21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Bruce G Stumbo</dc:creator>
  <cp:lastModifiedBy>Bruce</cp:lastModifiedBy>
  <cp:revision>234</cp:revision>
  <dcterms:created xsi:type="dcterms:W3CDTF">2008-10-17T16:50:40Z</dcterms:created>
  <dcterms:modified xsi:type="dcterms:W3CDTF">2011-10-25T20:12:33Z</dcterms:modified>
</cp:coreProperties>
</file>