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56" r:id="rId2"/>
    <p:sldId id="257" r:id="rId3"/>
    <p:sldId id="282" r:id="rId4"/>
    <p:sldId id="283" r:id="rId5"/>
    <p:sldId id="284" r:id="rId6"/>
    <p:sldId id="285" r:id="rId7"/>
    <p:sldId id="286" r:id="rId8"/>
    <p:sldId id="287" r:id="rId9"/>
    <p:sldId id="288" r:id="rId10"/>
    <p:sldId id="289" r:id="rId11"/>
    <p:sldId id="290" r:id="rId12"/>
    <p:sldId id="291" r:id="rId13"/>
    <p:sldId id="292" r:id="rId14"/>
    <p:sldId id="293" r:id="rId15"/>
    <p:sldId id="294" r:id="rId16"/>
    <p:sldId id="295" r:id="rId17"/>
    <p:sldId id="296" r:id="rId18"/>
    <p:sldId id="275" r:id="rId19"/>
    <p:sldId id="297" r:id="rId20"/>
    <p:sldId id="276" r:id="rId21"/>
    <p:sldId id="277" r:id="rId2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FF00"/>
    <a:srgbClr val="990099"/>
    <a:srgbClr val="FF6600"/>
    <a:srgbClr val="CC00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5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963ADA-153E-4450-9715-37A3C97EC748}" type="datetimeFigureOut">
              <a:rPr lang="en-US" smtClean="0"/>
              <a:pPr/>
              <a:t>10/25/2011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32C6CB-8386-4D0F-AD7F-48B44254943D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32C6CB-8386-4D0F-AD7F-48B44254943D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32C6CB-8386-4D0F-AD7F-48B44254943D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A0B9E-3BF3-46F6-8021-EE54CB144B47}" type="datetimeFigureOut">
              <a:rPr lang="en-US" smtClean="0"/>
              <a:pPr/>
              <a:t>10/25/2011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53C69-B2BD-4E28-8A4B-FDF4793849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A0B9E-3BF3-46F6-8021-EE54CB144B47}" type="datetimeFigureOut">
              <a:rPr lang="en-US" smtClean="0"/>
              <a:pPr/>
              <a:t>10/25/2011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53C69-B2BD-4E28-8A4B-FDF4793849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A0B9E-3BF3-46F6-8021-EE54CB144B47}" type="datetimeFigureOut">
              <a:rPr lang="en-US" smtClean="0"/>
              <a:pPr/>
              <a:t>10/25/2011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53C69-B2BD-4E28-8A4B-FDF4793849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A0B9E-3BF3-46F6-8021-EE54CB144B47}" type="datetimeFigureOut">
              <a:rPr lang="en-US" smtClean="0"/>
              <a:pPr/>
              <a:t>10/25/2011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53C69-B2BD-4E28-8A4B-FDF4793849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A0B9E-3BF3-46F6-8021-EE54CB144B47}" type="datetimeFigureOut">
              <a:rPr lang="en-US" smtClean="0"/>
              <a:pPr/>
              <a:t>10/25/2011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53C69-B2BD-4E28-8A4B-FDF4793849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A0B9E-3BF3-46F6-8021-EE54CB144B47}" type="datetimeFigureOut">
              <a:rPr lang="en-US" smtClean="0"/>
              <a:pPr/>
              <a:t>10/25/2011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53C69-B2BD-4E28-8A4B-FDF4793849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A0B9E-3BF3-46F6-8021-EE54CB144B47}" type="datetimeFigureOut">
              <a:rPr lang="en-US" smtClean="0"/>
              <a:pPr/>
              <a:t>10/25/2011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53C69-B2BD-4E28-8A4B-FDF4793849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A0B9E-3BF3-46F6-8021-EE54CB144B47}" type="datetimeFigureOut">
              <a:rPr lang="en-US" smtClean="0"/>
              <a:pPr/>
              <a:t>10/25/2011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53C69-B2BD-4E28-8A4B-FDF4793849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A0B9E-3BF3-46F6-8021-EE54CB144B47}" type="datetimeFigureOut">
              <a:rPr lang="en-US" smtClean="0"/>
              <a:pPr/>
              <a:t>10/25/2011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53C69-B2BD-4E28-8A4B-FDF4793849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A0B9E-3BF3-46F6-8021-EE54CB144B47}" type="datetimeFigureOut">
              <a:rPr lang="en-US" smtClean="0"/>
              <a:pPr/>
              <a:t>10/25/2011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53C69-B2BD-4E28-8A4B-FDF4793849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A0B9E-3BF3-46F6-8021-EE54CB144B47}" type="datetimeFigureOut">
              <a:rPr lang="en-US" smtClean="0"/>
              <a:pPr/>
              <a:t>10/25/2011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53C69-B2BD-4E28-8A4B-FDF4793849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1A0B9E-3BF3-46F6-8021-EE54CB144B47}" type="datetimeFigureOut">
              <a:rPr lang="en-US" smtClean="0"/>
              <a:pPr/>
              <a:t>10/25/2011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E53C69-B2BD-4E28-8A4B-FDF47938493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12.xml"/><Relationship Id="rId18" Type="http://schemas.openxmlformats.org/officeDocument/2006/relationships/slide" Target="slide17.xml"/><Relationship Id="rId3" Type="http://schemas.openxmlformats.org/officeDocument/2006/relationships/slide" Target="slide2.xml"/><Relationship Id="rId7" Type="http://schemas.openxmlformats.org/officeDocument/2006/relationships/slide" Target="slide3.xml"/><Relationship Id="rId12" Type="http://schemas.openxmlformats.org/officeDocument/2006/relationships/slide" Target="slide8.xml"/><Relationship Id="rId17" Type="http://schemas.openxmlformats.org/officeDocument/2006/relationships/slide" Target="slide13.xml"/><Relationship Id="rId2" Type="http://schemas.openxmlformats.org/officeDocument/2006/relationships/notesSlide" Target="../notesSlides/notesSlide1.xml"/><Relationship Id="rId16" Type="http://schemas.openxmlformats.org/officeDocument/2006/relationships/slide" Target="slide18.xml"/><Relationship Id="rId20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slide" Target="slide14.xml"/><Relationship Id="rId11" Type="http://schemas.openxmlformats.org/officeDocument/2006/relationships/slide" Target="slide4.xml"/><Relationship Id="rId5" Type="http://schemas.openxmlformats.org/officeDocument/2006/relationships/slide" Target="slide10.xml"/><Relationship Id="rId15" Type="http://schemas.openxmlformats.org/officeDocument/2006/relationships/slide" Target="slide5.xml"/><Relationship Id="rId10" Type="http://schemas.openxmlformats.org/officeDocument/2006/relationships/slide" Target="slide15.xml"/><Relationship Id="rId19" Type="http://schemas.openxmlformats.org/officeDocument/2006/relationships/slide" Target="slide20.xml"/><Relationship Id="rId4" Type="http://schemas.openxmlformats.org/officeDocument/2006/relationships/slide" Target="slide6.xml"/><Relationship Id="rId9" Type="http://schemas.openxmlformats.org/officeDocument/2006/relationships/slide" Target="slide11.xml"/><Relationship Id="rId14" Type="http://schemas.openxmlformats.org/officeDocument/2006/relationships/slide" Target="slide19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2.wav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2.wav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The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Q’s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2514600" y="0"/>
            <a:ext cx="21590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The Lesson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4724400" y="0"/>
            <a:ext cx="2184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The Bible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6934200" y="0"/>
            <a:ext cx="22098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Just Stuff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9" name="Rounded Rectangle 8">
            <a:hlinkClick r:id="rId3" action="ppaction://hlinksldjump"/>
          </p:cNvPr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FF6600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10" name="Rounded Rectangle 9">
            <a:hlinkClick r:id="rId4" action="ppaction://hlinksldjump"/>
          </p:cNvPr>
          <p:cNvSpPr/>
          <p:nvPr/>
        </p:nvSpPr>
        <p:spPr>
          <a:xfrm>
            <a:off x="2463800" y="990600"/>
            <a:ext cx="2209800" cy="1066800"/>
          </a:xfrm>
          <a:prstGeom prst="roundRect">
            <a:avLst/>
          </a:prstGeom>
          <a:solidFill>
            <a:srgbClr val="0000FF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11" name="Rounded Rectangle 10">
            <a:hlinkClick r:id="rId5" action="ppaction://hlinksldjump"/>
          </p:cNvPr>
          <p:cNvSpPr/>
          <p:nvPr/>
        </p:nvSpPr>
        <p:spPr>
          <a:xfrm>
            <a:off x="4699000" y="990600"/>
            <a:ext cx="2209800" cy="1066800"/>
          </a:xfrm>
          <a:prstGeom prst="roundRect">
            <a:avLst/>
          </a:prstGeom>
          <a:solidFill>
            <a:srgbClr val="FF0000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12" name="Rounded Rectangle 11">
            <a:hlinkClick r:id="rId6" action="ppaction://hlinksldjump"/>
          </p:cNvPr>
          <p:cNvSpPr/>
          <p:nvPr/>
        </p:nvSpPr>
        <p:spPr>
          <a:xfrm>
            <a:off x="6934200" y="990600"/>
            <a:ext cx="2209800" cy="1066800"/>
          </a:xfrm>
          <a:prstGeom prst="roundRect">
            <a:avLst/>
          </a:prstGeom>
          <a:solidFill>
            <a:srgbClr val="990099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13" name="Rounded Rectangle 12">
            <a:hlinkClick r:id="rId7" action="ppaction://hlinksldjump"/>
          </p:cNvPr>
          <p:cNvSpPr/>
          <p:nvPr/>
        </p:nvSpPr>
        <p:spPr>
          <a:xfrm>
            <a:off x="0" y="2133600"/>
            <a:ext cx="2438400" cy="1066800"/>
          </a:xfrm>
          <a:prstGeom prst="roundRect">
            <a:avLst/>
          </a:prstGeom>
          <a:solidFill>
            <a:srgbClr val="FF6600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250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14" name="Rounded Rectangle 13">
            <a:hlinkClick r:id="rId8" action="ppaction://hlinksldjump"/>
          </p:cNvPr>
          <p:cNvSpPr/>
          <p:nvPr/>
        </p:nvSpPr>
        <p:spPr>
          <a:xfrm>
            <a:off x="2463800" y="2133600"/>
            <a:ext cx="2209800" cy="1066800"/>
          </a:xfrm>
          <a:prstGeom prst="roundRect">
            <a:avLst/>
          </a:prstGeom>
          <a:solidFill>
            <a:srgbClr val="0000FF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250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15" name="Rounded Rectangle 14">
            <a:hlinkClick r:id="rId9" action="ppaction://hlinksldjump"/>
          </p:cNvPr>
          <p:cNvSpPr/>
          <p:nvPr/>
        </p:nvSpPr>
        <p:spPr>
          <a:xfrm>
            <a:off x="4699000" y="2133600"/>
            <a:ext cx="2209800" cy="1066800"/>
          </a:xfrm>
          <a:prstGeom prst="roundRect">
            <a:avLst/>
          </a:prstGeom>
          <a:solidFill>
            <a:srgbClr val="FF0000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250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16" name="Rounded Rectangle 15">
            <a:hlinkClick r:id="rId10" action="ppaction://hlinksldjump"/>
          </p:cNvPr>
          <p:cNvSpPr/>
          <p:nvPr/>
        </p:nvSpPr>
        <p:spPr>
          <a:xfrm>
            <a:off x="6934200" y="2133600"/>
            <a:ext cx="2209800" cy="1066800"/>
          </a:xfrm>
          <a:prstGeom prst="roundRect">
            <a:avLst/>
          </a:prstGeom>
          <a:solidFill>
            <a:srgbClr val="990099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250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17" name="Rounded Rectangle 16">
            <a:hlinkClick r:id="rId11" action="ppaction://hlinksldjump"/>
          </p:cNvPr>
          <p:cNvSpPr/>
          <p:nvPr/>
        </p:nvSpPr>
        <p:spPr>
          <a:xfrm>
            <a:off x="0" y="3276600"/>
            <a:ext cx="2438400" cy="1066800"/>
          </a:xfrm>
          <a:prstGeom prst="roundRect">
            <a:avLst/>
          </a:prstGeom>
          <a:solidFill>
            <a:srgbClr val="FF6600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500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18" name="Rounded Rectangle 17">
            <a:hlinkClick r:id="rId12" action="ppaction://hlinksldjump"/>
          </p:cNvPr>
          <p:cNvSpPr/>
          <p:nvPr/>
        </p:nvSpPr>
        <p:spPr>
          <a:xfrm>
            <a:off x="2463800" y="3276600"/>
            <a:ext cx="2209800" cy="1066800"/>
          </a:xfrm>
          <a:prstGeom prst="roundRect">
            <a:avLst/>
          </a:prstGeom>
          <a:solidFill>
            <a:srgbClr val="0000FF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500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19" name="Rounded Rectangle 18">
            <a:hlinkClick r:id="rId13" action="ppaction://hlinksldjump"/>
          </p:cNvPr>
          <p:cNvSpPr/>
          <p:nvPr/>
        </p:nvSpPr>
        <p:spPr>
          <a:xfrm>
            <a:off x="4699000" y="3276600"/>
            <a:ext cx="2209800" cy="1066800"/>
          </a:xfrm>
          <a:prstGeom prst="roundRect">
            <a:avLst/>
          </a:prstGeom>
          <a:solidFill>
            <a:srgbClr val="FF0000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500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20" name="Rounded Rectangle 19">
            <a:hlinkClick r:id="rId14" action="ppaction://hlinksldjump"/>
          </p:cNvPr>
          <p:cNvSpPr/>
          <p:nvPr/>
        </p:nvSpPr>
        <p:spPr>
          <a:xfrm>
            <a:off x="6934200" y="3276600"/>
            <a:ext cx="2209800" cy="1066800"/>
          </a:xfrm>
          <a:prstGeom prst="roundRect">
            <a:avLst/>
          </a:prstGeom>
          <a:solidFill>
            <a:srgbClr val="990099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500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21" name="Rounded Rectangle 20">
            <a:hlinkClick r:id="rId15" action="ppaction://hlinksldjump"/>
          </p:cNvPr>
          <p:cNvSpPr/>
          <p:nvPr/>
        </p:nvSpPr>
        <p:spPr>
          <a:xfrm>
            <a:off x="0" y="4419600"/>
            <a:ext cx="2438400" cy="1066800"/>
          </a:xfrm>
          <a:prstGeom prst="roundRect">
            <a:avLst/>
          </a:prstGeom>
          <a:solidFill>
            <a:srgbClr val="FF6600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22" name="Rounded Rectangle 21">
            <a:hlinkClick r:id="rId16" action="ppaction://hlinksldjump"/>
          </p:cNvPr>
          <p:cNvSpPr/>
          <p:nvPr/>
        </p:nvSpPr>
        <p:spPr>
          <a:xfrm>
            <a:off x="2463800" y="4419600"/>
            <a:ext cx="2209800" cy="1066800"/>
          </a:xfrm>
          <a:prstGeom prst="roundRect">
            <a:avLst/>
          </a:prstGeom>
          <a:solidFill>
            <a:srgbClr val="0000FF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23" name="Rounded Rectangle 22">
            <a:hlinkClick r:id="rId17" action="ppaction://hlinksldjump"/>
          </p:cNvPr>
          <p:cNvSpPr/>
          <p:nvPr/>
        </p:nvSpPr>
        <p:spPr>
          <a:xfrm>
            <a:off x="4699000" y="4419600"/>
            <a:ext cx="2209800" cy="1066800"/>
          </a:xfrm>
          <a:prstGeom prst="roundRect">
            <a:avLst/>
          </a:prstGeom>
          <a:solidFill>
            <a:srgbClr val="FF0000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24" name="Rounded Rectangle 23">
            <a:hlinkClick r:id="rId18" action="ppaction://hlinksldjump"/>
          </p:cNvPr>
          <p:cNvSpPr/>
          <p:nvPr/>
        </p:nvSpPr>
        <p:spPr>
          <a:xfrm>
            <a:off x="6934200" y="4419600"/>
            <a:ext cx="2209800" cy="1066800"/>
          </a:xfrm>
          <a:prstGeom prst="roundRect">
            <a:avLst/>
          </a:prstGeom>
          <a:solidFill>
            <a:srgbClr val="990099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29" name="Smiley Face 28">
            <a:hlinkClick r:id="rId19" action="ppaction://hlinksldjump">
              <a:snd r:embed="rId20" name="ENTRANCE.WAV"/>
            </a:hlinkClick>
          </p:cNvPr>
          <p:cNvSpPr/>
          <p:nvPr/>
        </p:nvSpPr>
        <p:spPr>
          <a:xfrm>
            <a:off x="4648200" y="5715000"/>
            <a:ext cx="914400" cy="838200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  <a:effectLst>
            <a:glow rad="101600">
              <a:srgbClr val="00FF00">
                <a:alpha val="60000"/>
              </a:srgbClr>
            </a:glow>
          </a:effectLst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TextBox 29"/>
          <p:cNvSpPr txBox="1"/>
          <p:nvPr/>
        </p:nvSpPr>
        <p:spPr>
          <a:xfrm>
            <a:off x="5786991" y="5791200"/>
            <a:ext cx="33570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err="1" smtClean="0">
                <a:solidFill>
                  <a:srgbClr val="FFFF00"/>
                </a:solidFill>
                <a:latin typeface="Boring Lesson" pitchFamily="2" charset="0"/>
              </a:rPr>
              <a:t>RiskIT</a:t>
            </a:r>
            <a:r>
              <a:rPr lang="en-US" sz="3200" dirty="0" smtClean="0">
                <a:solidFill>
                  <a:srgbClr val="FFFF00"/>
                </a:solidFill>
                <a:latin typeface="Boring Lesson" pitchFamily="2" charset="0"/>
              </a:rPr>
              <a:t>!</a:t>
            </a:r>
            <a:endParaRPr lang="en-US" sz="3200" dirty="0">
              <a:solidFill>
                <a:srgbClr val="FFFF00"/>
              </a:solidFill>
              <a:latin typeface="Boring Lesson" pitchFamily="2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228600" y="6096000"/>
            <a:ext cx="412324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rgbClr val="FFFF00"/>
                </a:solidFill>
                <a:latin typeface="Boring Lesson" pitchFamily="2" charset="0"/>
              </a:rPr>
              <a:t>Lesson 36</a:t>
            </a:r>
            <a:endParaRPr lang="en-US" sz="3200" dirty="0">
              <a:solidFill>
                <a:srgbClr val="FFFF00"/>
              </a:solidFill>
              <a:latin typeface="Boring Lesson" pitchFamily="2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914400" y="5562600"/>
            <a:ext cx="256833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err="1" smtClean="0">
                <a:solidFill>
                  <a:schemeClr val="bg1"/>
                </a:solidFill>
                <a:latin typeface="Sound ttnorm" pitchFamily="2" charset="0"/>
              </a:rPr>
              <a:t>Confirm</a:t>
            </a:r>
            <a:r>
              <a:rPr lang="en-US" sz="3600" dirty="0" err="1" smtClean="0">
                <a:solidFill>
                  <a:srgbClr val="00FF00"/>
                </a:solidFill>
                <a:latin typeface="Arial Black" pitchFamily="34" charset="0"/>
              </a:rPr>
              <a:t>IT</a:t>
            </a:r>
            <a:r>
              <a:rPr lang="en-US" sz="3600" dirty="0" smtClean="0">
                <a:solidFill>
                  <a:srgbClr val="00FF00"/>
                </a:solidFill>
                <a:latin typeface="Arial Black" pitchFamily="34" charset="0"/>
              </a:rPr>
              <a:t>!</a:t>
            </a:r>
            <a:endParaRPr lang="en-US" sz="3600" dirty="0">
              <a:solidFill>
                <a:srgbClr val="00FF00"/>
              </a:solidFill>
              <a:latin typeface="Sound ttnorm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The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Bible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8153400" y="5943600"/>
            <a:ext cx="533400" cy="457200"/>
          </a:xfrm>
          <a:prstGeom prst="actionButtonBackPrevious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3352800" y="304800"/>
            <a:ext cx="403668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Romans 6:1-14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124200" y="3581400"/>
            <a:ext cx="525780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500" dirty="0" smtClean="0">
                <a:solidFill>
                  <a:srgbClr val="FF0000"/>
                </a:soli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  <a:latin typeface="Bog Standard" pitchFamily="2" charset="0"/>
              </a:rPr>
              <a:t>False!</a:t>
            </a:r>
            <a:endParaRPr lang="en-US" sz="4000" dirty="0">
              <a:solidFill>
                <a:srgbClr val="FF0000"/>
              </a:solidFill>
              <a:effectLst>
                <a:glow rad="139700">
                  <a:schemeClr val="accent6">
                    <a:satMod val="175000"/>
                    <a:alpha val="40000"/>
                  </a:schemeClr>
                </a:glow>
              </a:effectLst>
              <a:latin typeface="Bog Standard" pitchFamily="2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667000" y="1066800"/>
            <a:ext cx="5359159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True or False:</a:t>
            </a:r>
          </a:p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We should sin a lot</a:t>
            </a:r>
          </a:p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so that we can be</a:t>
            </a:r>
          </a:p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forgiven a lot.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allAtOnce" animBg="1"/>
      <p:bldP spid="1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The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Bible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250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362200" y="5486400"/>
            <a:ext cx="5257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dirty="0" smtClean="0">
                <a:solidFill>
                  <a:srgbClr val="FF0000"/>
                </a:solidFill>
                <a:effectLst>
                  <a:glow rad="139700">
                    <a:schemeClr val="accent5">
                      <a:lumMod val="20000"/>
                      <a:lumOff val="80000"/>
                      <a:alpha val="40000"/>
                    </a:schemeClr>
                  </a:glow>
                </a:effectLst>
                <a:latin typeface="Bog Standard" pitchFamily="2" charset="0"/>
              </a:rPr>
              <a:t>A</a:t>
            </a:r>
            <a:endParaRPr lang="en-US" sz="2400" dirty="0" smtClean="0">
              <a:solidFill>
                <a:srgbClr val="FF0000"/>
              </a:solidFill>
              <a:effectLst>
                <a:glow rad="139700">
                  <a:schemeClr val="accent5">
                    <a:lumMod val="20000"/>
                    <a:lumOff val="80000"/>
                    <a:alpha val="40000"/>
                  </a:schemeClr>
                </a:glow>
              </a:effectLst>
              <a:latin typeface="Bog Standard" pitchFamily="2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8153400" y="5943600"/>
            <a:ext cx="533400" cy="457200"/>
          </a:xfrm>
          <a:prstGeom prst="actionButtonBackPrevious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2743200" y="1219200"/>
            <a:ext cx="5638082" cy="47089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When we are baptized</a:t>
            </a: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we are baptized into </a:t>
            </a: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Christ’s</a:t>
            </a:r>
          </a:p>
          <a:p>
            <a:endParaRPr lang="en-US" sz="1200" dirty="0" smtClean="0">
              <a:solidFill>
                <a:schemeClr val="bg1"/>
              </a:solidFill>
              <a:latin typeface="Bog Standard" pitchFamily="2" charset="0"/>
            </a:endParaRPr>
          </a:p>
          <a:p>
            <a:pPr marL="514350" indent="-514350">
              <a:buAutoNum type="alphaLcParenR"/>
            </a:pP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 Death</a:t>
            </a:r>
          </a:p>
          <a:p>
            <a:pPr marL="514350" indent="-514350">
              <a:buAutoNum type="alphaLcParenR"/>
            </a:pP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 Resurrection</a:t>
            </a:r>
          </a:p>
          <a:p>
            <a:pPr marL="514350" indent="-514350">
              <a:buFontTx/>
              <a:buAutoNum type="alphaLcParenR"/>
            </a:pP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 Life</a:t>
            </a:r>
          </a:p>
          <a:p>
            <a:pPr marL="514350" indent="-514350">
              <a:buAutoNum type="alphaLcParenR"/>
            </a:pP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 Family</a:t>
            </a:r>
          </a:p>
          <a:p>
            <a:pPr marL="514350" indent="-514350">
              <a:buAutoNum type="alphaLcParenR"/>
            </a:pP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 Forgiveness</a:t>
            </a:r>
          </a:p>
          <a:p>
            <a:pPr marL="514350" indent="-514350">
              <a:buAutoNum type="alphaLcParenR"/>
            </a:pPr>
            <a:endParaRPr lang="en-US" sz="3200" dirty="0" smtClean="0">
              <a:solidFill>
                <a:schemeClr val="bg1"/>
              </a:solidFill>
              <a:latin typeface="Bog Standard" pitchFamily="2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429000" y="304800"/>
            <a:ext cx="403668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Romans 6:1-14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 build="allAtOnce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The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Bible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500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819400" y="3657600"/>
            <a:ext cx="36576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dirty="0" smtClean="0">
                <a:solidFill>
                  <a:srgbClr val="FF0000"/>
                </a:solidFill>
                <a:effectLst>
                  <a:glow rad="139700">
                    <a:schemeClr val="accent5">
                      <a:lumMod val="20000"/>
                      <a:lumOff val="80000"/>
                      <a:alpha val="40000"/>
                    </a:schemeClr>
                  </a:glow>
                </a:effectLst>
                <a:latin typeface="Bog Standard" pitchFamily="2" charset="0"/>
              </a:rPr>
              <a:t>sin</a:t>
            </a:r>
            <a:endParaRPr lang="en-US" sz="2000" dirty="0" smtClean="0">
              <a:solidFill>
                <a:srgbClr val="FF0000"/>
              </a:solidFill>
              <a:effectLst>
                <a:glow rad="139700">
                  <a:schemeClr val="accent5">
                    <a:lumMod val="20000"/>
                    <a:lumOff val="80000"/>
                    <a:alpha val="40000"/>
                  </a:schemeClr>
                </a:glow>
              </a:effectLst>
              <a:latin typeface="Bog Standard" pitchFamily="2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8153400" y="5943600"/>
            <a:ext cx="533400" cy="457200"/>
          </a:xfrm>
          <a:prstGeom prst="actionButtonBackPrevious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2895600" y="2667000"/>
            <a:ext cx="4804520" cy="20621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We are to consider</a:t>
            </a: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ourselves dead to</a:t>
            </a:r>
          </a:p>
          <a:p>
            <a:endParaRPr lang="en-US" sz="3200" dirty="0" smtClean="0">
              <a:solidFill>
                <a:schemeClr val="bg1"/>
              </a:solidFill>
              <a:latin typeface="Bog Standard" pitchFamily="2" charset="0"/>
            </a:endParaRP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_______________.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200400" y="1905000"/>
            <a:ext cx="403668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Romans 6:1-14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 build="allAtOnce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The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Bible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62000" y="4038600"/>
            <a:ext cx="8001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dirty="0" smtClean="0">
                <a:solidFill>
                  <a:srgbClr val="FF0000"/>
                </a:solidFill>
                <a:effectLst>
                  <a:glow rad="139700">
                    <a:schemeClr val="accent5">
                      <a:lumMod val="20000"/>
                      <a:lumOff val="80000"/>
                      <a:alpha val="40000"/>
                    </a:schemeClr>
                  </a:glow>
                </a:effectLst>
                <a:latin typeface="Bog Standard" pitchFamily="2" charset="0"/>
              </a:rPr>
              <a:t>Grace!</a:t>
            </a:r>
            <a:endParaRPr lang="en-US" sz="4400" dirty="0" smtClean="0">
              <a:solidFill>
                <a:srgbClr val="FF0000"/>
              </a:solidFill>
              <a:effectLst>
                <a:glow rad="139700">
                  <a:schemeClr val="accent5">
                    <a:lumMod val="20000"/>
                    <a:lumOff val="80000"/>
                    <a:alpha val="40000"/>
                  </a:schemeClr>
                </a:glow>
              </a:effectLst>
              <a:latin typeface="Bog Standard" pitchFamily="2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8153400" y="5943600"/>
            <a:ext cx="533400" cy="457200"/>
          </a:xfrm>
          <a:prstGeom prst="actionButtonBackPrevious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2819400" y="1828800"/>
            <a:ext cx="5524269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Sin is no longer our</a:t>
            </a:r>
          </a:p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master. Either is the</a:t>
            </a:r>
          </a:p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law. What is?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581400" y="685800"/>
            <a:ext cx="403668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Romans 6:1-14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 build="allAtOnce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Just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Stuff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99009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724400" y="457200"/>
            <a:ext cx="218521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Animals</a:t>
            </a:r>
            <a:endParaRPr lang="en-US" sz="3600" dirty="0">
              <a:solidFill>
                <a:schemeClr val="bg1"/>
              </a:solidFill>
              <a:latin typeface="Bog Standard" pitchFamily="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28600" y="5791200"/>
            <a:ext cx="70866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>
                <a:solidFill>
                  <a:schemeClr val="bg1"/>
                </a:solidFill>
                <a:effectLst>
                  <a:glow rad="139700">
                    <a:schemeClr val="accent5">
                      <a:lumMod val="20000"/>
                      <a:lumOff val="80000"/>
                      <a:alpha val="40000"/>
                    </a:schemeClr>
                  </a:glow>
                </a:effectLst>
                <a:latin typeface="Bog Standard" pitchFamily="2" charset="0"/>
              </a:rPr>
              <a:t>Bear, Buffalo, etc.</a:t>
            </a:r>
            <a:endParaRPr lang="en-US" sz="700" dirty="0" smtClean="0">
              <a:solidFill>
                <a:schemeClr val="bg1"/>
              </a:solidFill>
              <a:effectLst>
                <a:glow rad="139700">
                  <a:schemeClr val="accent5">
                    <a:lumMod val="20000"/>
                    <a:lumOff val="80000"/>
                    <a:alpha val="40000"/>
                  </a:schemeClr>
                </a:glow>
              </a:effectLst>
              <a:latin typeface="Bog Standard" pitchFamily="2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99009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8153400" y="5943600"/>
            <a:ext cx="533400" cy="457200"/>
          </a:xfrm>
          <a:prstGeom prst="actionButtonBackPrevious">
            <a:avLst/>
          </a:prstGeom>
          <a:solidFill>
            <a:srgbClr val="99009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2590800" y="1066800"/>
            <a:ext cx="624840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When I say “GO!”</a:t>
            </a:r>
          </a:p>
          <a:p>
            <a:pPr algn="ctr"/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you have 1 minute</a:t>
            </a:r>
          </a:p>
          <a:p>
            <a:pPr algn="ctr"/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to write down the names of as many animals as you can which start with the letter “B.” You will receive 100 pts. for each answer which </a:t>
            </a:r>
            <a:r>
              <a:rPr lang="en-US" sz="3200" i="1" u="sng" dirty="0" smtClean="0">
                <a:solidFill>
                  <a:schemeClr val="bg1"/>
                </a:solidFill>
                <a:latin typeface="Bog Standard" pitchFamily="2" charset="0"/>
              </a:rPr>
              <a:t>no one else has</a:t>
            </a: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 build="allAtOnce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Just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Stuff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99009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250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99009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8153400" y="5943600"/>
            <a:ext cx="533400" cy="457200"/>
          </a:xfrm>
          <a:prstGeom prst="actionButtonBackPrevious">
            <a:avLst/>
          </a:prstGeom>
          <a:solidFill>
            <a:srgbClr val="99009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/>
          <p:cNvSpPr txBox="1"/>
          <p:nvPr/>
        </p:nvSpPr>
        <p:spPr>
          <a:xfrm>
            <a:off x="2895600" y="1447800"/>
            <a:ext cx="5867400" cy="50629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1100" dirty="0" smtClean="0">
              <a:solidFill>
                <a:schemeClr val="bg1"/>
              </a:solidFill>
              <a:latin typeface="Bog Standard" pitchFamily="2" charset="0"/>
            </a:endParaRPr>
          </a:p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What animal did</a:t>
            </a:r>
          </a:p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Benjamin Franklin want to have as the</a:t>
            </a:r>
          </a:p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U.S. national bird?</a:t>
            </a:r>
          </a:p>
          <a:p>
            <a:pPr marL="742950" indent="-742950">
              <a:buAutoNum type="alphaLcParenR"/>
            </a:pPr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Eagle</a:t>
            </a:r>
          </a:p>
          <a:p>
            <a:pPr marL="742950" indent="-742950">
              <a:buAutoNum type="alphaLcParenR"/>
            </a:pPr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Hawk</a:t>
            </a:r>
          </a:p>
          <a:p>
            <a:pPr marL="742950" indent="-742950">
              <a:buAutoNum type="alphaLcParenR"/>
            </a:pPr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Pigeon</a:t>
            </a:r>
          </a:p>
          <a:p>
            <a:pPr marL="742950" indent="-742950">
              <a:buAutoNum type="alphaLcParenR"/>
            </a:pPr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Turkey</a:t>
            </a:r>
          </a:p>
          <a:p>
            <a:pPr marL="742950" indent="-742950"/>
            <a:endParaRPr lang="en-US" sz="2400" dirty="0" smtClean="0">
              <a:solidFill>
                <a:schemeClr val="bg1"/>
              </a:solidFill>
              <a:latin typeface="Bog Standard" pitchFamily="2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0" y="3810000"/>
            <a:ext cx="2514600" cy="2215991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13800" dirty="0" smtClean="0">
                <a:solidFill>
                  <a:schemeClr val="bg1"/>
                </a:solidFill>
                <a:effectLst>
                  <a:glow rad="101600">
                    <a:schemeClr val="bg2">
                      <a:alpha val="60000"/>
                    </a:schemeClr>
                  </a:glow>
                </a:effectLst>
                <a:latin typeface="Bog Standard" pitchFamily="2" charset="0"/>
              </a:rPr>
              <a:t>D</a:t>
            </a:r>
            <a:endParaRPr lang="en-US" sz="4000" dirty="0" smtClean="0">
              <a:solidFill>
                <a:schemeClr val="bg1"/>
              </a:solidFill>
              <a:effectLst>
                <a:glow rad="101600">
                  <a:schemeClr val="bg2">
                    <a:alpha val="60000"/>
                  </a:schemeClr>
                </a:glow>
              </a:effectLst>
              <a:latin typeface="Bog Standard" pitchFamily="2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800600" y="457200"/>
            <a:ext cx="218521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Animals</a:t>
            </a:r>
            <a:endParaRPr lang="en-US" sz="3600" dirty="0">
              <a:solidFill>
                <a:schemeClr val="bg1"/>
              </a:solidFill>
              <a:latin typeface="Bog Standard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allAtOnce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Just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Stuff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99009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500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971800" y="3733800"/>
            <a:ext cx="58674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tabLst>
                <a:tab pos="3206750" algn="l"/>
              </a:tabLst>
            </a:pPr>
            <a:r>
              <a:rPr lang="en-US" sz="6600" dirty="0" smtClean="0">
                <a:solidFill>
                  <a:schemeClr val="bg1"/>
                </a:solidFill>
                <a:effectLst>
                  <a:glow rad="139700">
                    <a:schemeClr val="accent5">
                      <a:lumMod val="20000"/>
                      <a:lumOff val="80000"/>
                      <a:alpha val="40000"/>
                    </a:schemeClr>
                  </a:glow>
                </a:effectLst>
                <a:latin typeface="Bog Standard" pitchFamily="2" charset="0"/>
              </a:rPr>
              <a:t>a coyote</a:t>
            </a:r>
            <a:endParaRPr lang="en-US" sz="700" dirty="0" smtClean="0">
              <a:solidFill>
                <a:schemeClr val="bg1"/>
              </a:solidFill>
              <a:effectLst>
                <a:glow rad="139700">
                  <a:schemeClr val="accent5">
                    <a:lumMod val="20000"/>
                    <a:lumOff val="80000"/>
                    <a:alpha val="40000"/>
                  </a:schemeClr>
                </a:glow>
              </a:effectLst>
              <a:latin typeface="Bog Standard" pitchFamily="2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99009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8153400" y="5943600"/>
            <a:ext cx="533400" cy="457200"/>
          </a:xfrm>
          <a:prstGeom prst="actionButtonBackPrevious">
            <a:avLst/>
          </a:prstGeom>
          <a:solidFill>
            <a:srgbClr val="99009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/>
          <p:cNvSpPr txBox="1"/>
          <p:nvPr/>
        </p:nvSpPr>
        <p:spPr>
          <a:xfrm>
            <a:off x="2895600" y="1447800"/>
            <a:ext cx="62484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Really: What kind of animal was Wile E. Coyote in the famous “Road Runner” cartoons?</a:t>
            </a:r>
          </a:p>
          <a:p>
            <a:endParaRPr lang="en-US" sz="3200" dirty="0" smtClean="0">
              <a:solidFill>
                <a:schemeClr val="bg1"/>
              </a:solidFill>
              <a:latin typeface="Bog Standard" pitchFamily="2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800600" y="533400"/>
            <a:ext cx="218521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Animals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 build="allAtOnce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Just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Stuff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99009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114800" y="4648200"/>
            <a:ext cx="2438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solidFill>
                  <a:schemeClr val="bg1"/>
                </a:solidFill>
                <a:effectLst>
                  <a:glow rad="139700">
                    <a:schemeClr val="accent5">
                      <a:lumMod val="20000"/>
                      <a:lumOff val="80000"/>
                      <a:alpha val="40000"/>
                    </a:schemeClr>
                  </a:glow>
                </a:effectLst>
                <a:latin typeface="Bog Standard" pitchFamily="2" charset="0"/>
              </a:rPr>
              <a:t>cat</a:t>
            </a:r>
            <a:endParaRPr lang="en-US" sz="800" dirty="0" smtClean="0">
              <a:solidFill>
                <a:schemeClr val="bg1"/>
              </a:solidFill>
              <a:effectLst>
                <a:glow rad="139700">
                  <a:schemeClr val="accent5">
                    <a:lumMod val="20000"/>
                    <a:lumOff val="80000"/>
                    <a:alpha val="40000"/>
                  </a:schemeClr>
                </a:glow>
              </a:effectLst>
              <a:latin typeface="Bog Standard" pitchFamily="2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99009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762000" y="5562600"/>
            <a:ext cx="838200" cy="762000"/>
          </a:xfrm>
          <a:prstGeom prst="actionButtonBackPrevious">
            <a:avLst/>
          </a:prstGeom>
          <a:solidFill>
            <a:srgbClr val="99009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/>
          <p:cNvSpPr txBox="1"/>
          <p:nvPr/>
        </p:nvSpPr>
        <p:spPr>
          <a:xfrm>
            <a:off x="2667000" y="1371600"/>
            <a:ext cx="6477000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indent="-742950"/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There’s a really old</a:t>
            </a:r>
          </a:p>
          <a:p>
            <a:pPr marL="742950" indent="-742950"/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cartoon series called</a:t>
            </a:r>
          </a:p>
          <a:p>
            <a:pPr marL="742950" indent="-742950"/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“Tom and Jerry.”</a:t>
            </a:r>
          </a:p>
          <a:p>
            <a:pPr marL="742950" indent="-742950"/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What kind of animals</a:t>
            </a:r>
          </a:p>
          <a:p>
            <a:pPr marL="742950" indent="-742950"/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were they?</a:t>
            </a:r>
          </a:p>
          <a:p>
            <a:pPr marL="742950" indent="-742950"/>
            <a:endParaRPr lang="en-US" sz="3600" dirty="0" smtClean="0">
              <a:solidFill>
                <a:schemeClr val="bg1"/>
              </a:solidFill>
              <a:latin typeface="Bog Standard" pitchFamily="2" charset="0"/>
            </a:endParaRPr>
          </a:p>
          <a:p>
            <a:pPr marL="742950" indent="-742950"/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Tom: _________</a:t>
            </a:r>
          </a:p>
          <a:p>
            <a:pPr marL="742950" indent="-742950"/>
            <a:endParaRPr lang="en-US" sz="3600" dirty="0" smtClean="0">
              <a:solidFill>
                <a:schemeClr val="bg1"/>
              </a:solidFill>
              <a:latin typeface="Bog Standard" pitchFamily="2" charset="0"/>
            </a:endParaRPr>
          </a:p>
          <a:p>
            <a:pPr marL="742950" indent="-742950"/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Jerry: _________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876800" y="457200"/>
            <a:ext cx="218521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Animals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343400" y="5715000"/>
            <a:ext cx="2438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solidFill>
                  <a:schemeClr val="bg1"/>
                </a:solidFill>
                <a:effectLst>
                  <a:glow rad="139700">
                    <a:schemeClr val="accent5">
                      <a:lumMod val="20000"/>
                      <a:lumOff val="80000"/>
                      <a:alpha val="40000"/>
                    </a:schemeClr>
                  </a:glow>
                </a:effectLst>
                <a:latin typeface="Bog Standard" pitchFamily="2" charset="0"/>
              </a:rPr>
              <a:t>mouse</a:t>
            </a:r>
            <a:endParaRPr lang="en-US" sz="800" dirty="0" smtClean="0">
              <a:solidFill>
                <a:schemeClr val="bg1"/>
              </a:solidFill>
              <a:effectLst>
                <a:glow rad="139700">
                  <a:schemeClr val="accent5">
                    <a:lumMod val="20000"/>
                    <a:lumOff val="80000"/>
                    <a:alpha val="40000"/>
                  </a:schemeClr>
                </a:glow>
              </a:effectLst>
              <a:latin typeface="Bog Standard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 build="allAtOnce" animBg="1"/>
      <p:bldP spid="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ultiply 1"/>
          <p:cNvSpPr/>
          <p:nvPr/>
        </p:nvSpPr>
        <p:spPr>
          <a:xfrm>
            <a:off x="1143000" y="1295400"/>
            <a:ext cx="1828800" cy="2057400"/>
          </a:xfrm>
          <a:prstGeom prst="mathMultiply">
            <a:avLst/>
          </a:prstGeom>
          <a:solidFill>
            <a:srgbClr val="FFFF0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 extrusionH="38100"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0" y="1"/>
            <a:ext cx="1905000" cy="31547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9900" b="1" cap="none" spc="0" dirty="0" smtClean="0">
                <a:ln w="31550" cmpd="sng">
                  <a:solidFill>
                    <a:schemeClr val="bg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2</a:t>
            </a:r>
            <a:endParaRPr lang="en-US" sz="5400" b="1" cap="none" spc="0" dirty="0">
              <a:ln w="31550" cmpd="sng">
                <a:solidFill>
                  <a:schemeClr val="bg1"/>
                </a:solidFill>
                <a:prstDash val="solid"/>
              </a:ln>
              <a:solidFill>
                <a:srgbClr val="FFFF0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971800" y="1905000"/>
            <a:ext cx="5848011" cy="37856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This is </a:t>
            </a:r>
            <a:r>
              <a:rPr lang="en-US" sz="6000" b="1" i="1" dirty="0" err="1" smtClean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Double</a:t>
            </a:r>
            <a:r>
              <a:rPr lang="en-US" sz="6000" b="1" i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IT</a:t>
            </a:r>
            <a:r>
              <a:rPr lang="en-US" sz="60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!</a:t>
            </a:r>
          </a:p>
          <a:p>
            <a:r>
              <a:rPr lang="en-US" sz="6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Multiply the value</a:t>
            </a:r>
          </a:p>
          <a:p>
            <a:r>
              <a:rPr lang="en-US" sz="6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of this question</a:t>
            </a:r>
          </a:p>
          <a:p>
            <a:r>
              <a:rPr lang="en-US" sz="6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by two!</a:t>
            </a:r>
            <a:endParaRPr lang="en-US" sz="60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Action Button: Forward or Next 7">
            <a:hlinkClick r:id="rId3" action="ppaction://hlinksldjump" highlightClick="1">
              <a:snd r:embed="rId4" name="nyuk.wav"/>
            </a:hlinkClick>
          </p:cNvPr>
          <p:cNvSpPr/>
          <p:nvPr/>
        </p:nvSpPr>
        <p:spPr>
          <a:xfrm>
            <a:off x="1143000" y="4343400"/>
            <a:ext cx="1066800" cy="1066800"/>
          </a:xfrm>
          <a:prstGeom prst="actionButtonForwardNext">
            <a:avLst/>
          </a:prstGeom>
          <a:solidFill>
            <a:srgbClr val="FFFF00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sndAc>
      <p:stSnd>
        <p:snd r:embed="rId2" name="ENTRANCE.WAV"/>
      </p:stSnd>
    </p:sndAc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ultiply 1"/>
          <p:cNvSpPr/>
          <p:nvPr/>
        </p:nvSpPr>
        <p:spPr>
          <a:xfrm>
            <a:off x="1143000" y="1295400"/>
            <a:ext cx="1828800" cy="2057400"/>
          </a:xfrm>
          <a:prstGeom prst="mathMultiply">
            <a:avLst/>
          </a:prstGeom>
          <a:solidFill>
            <a:srgbClr val="FFFF0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 extrusionH="38100"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0" y="1"/>
            <a:ext cx="1905000" cy="31547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9900" b="1" cap="none" spc="0" dirty="0" smtClean="0">
                <a:ln w="31550" cmpd="sng">
                  <a:solidFill>
                    <a:schemeClr val="bg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2</a:t>
            </a:r>
            <a:endParaRPr lang="en-US" sz="5400" b="1" cap="none" spc="0" dirty="0">
              <a:ln w="31550" cmpd="sng">
                <a:solidFill>
                  <a:schemeClr val="bg1"/>
                </a:solidFill>
                <a:prstDash val="solid"/>
              </a:ln>
              <a:solidFill>
                <a:srgbClr val="FFFF0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971800" y="1905000"/>
            <a:ext cx="5848011" cy="37856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This is </a:t>
            </a:r>
            <a:r>
              <a:rPr lang="en-US" sz="6000" b="1" i="1" dirty="0" err="1" smtClean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Double</a:t>
            </a:r>
            <a:r>
              <a:rPr lang="en-US" sz="6000" b="1" i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IT</a:t>
            </a:r>
            <a:r>
              <a:rPr lang="en-US" sz="60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!</a:t>
            </a:r>
          </a:p>
          <a:p>
            <a:r>
              <a:rPr lang="en-US" sz="6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Multiply the value</a:t>
            </a:r>
          </a:p>
          <a:p>
            <a:r>
              <a:rPr lang="en-US" sz="6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of this question</a:t>
            </a:r>
          </a:p>
          <a:p>
            <a:r>
              <a:rPr lang="en-US" sz="6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by two!</a:t>
            </a:r>
            <a:endParaRPr lang="en-US" sz="60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Action Button: Forward or Next 7">
            <a:hlinkClick r:id="rId3" action="ppaction://hlinksldjump" highlightClick="1">
              <a:snd r:embed="rId4" name="nyuk.wav"/>
            </a:hlinkClick>
          </p:cNvPr>
          <p:cNvSpPr/>
          <p:nvPr/>
        </p:nvSpPr>
        <p:spPr>
          <a:xfrm>
            <a:off x="1143000" y="4343400"/>
            <a:ext cx="1066800" cy="1066800"/>
          </a:xfrm>
          <a:prstGeom prst="actionButtonForwardNext">
            <a:avLst/>
          </a:prstGeom>
          <a:solidFill>
            <a:srgbClr val="FFFF00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sndAc>
      <p:stSnd>
        <p:snd r:embed="rId2" name="ENTRANCE.WAV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The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Q’s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FF66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743200" y="457200"/>
            <a:ext cx="6096000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True or False?</a:t>
            </a:r>
          </a:p>
          <a:p>
            <a:endParaRPr lang="en-US" sz="2800" dirty="0" smtClean="0">
              <a:solidFill>
                <a:schemeClr val="bg1"/>
              </a:solidFill>
              <a:latin typeface="Bog Standard" pitchFamily="2" charset="0"/>
            </a:endParaRPr>
          </a:p>
          <a:p>
            <a:r>
              <a:rPr lang="en-US" sz="2800" dirty="0" smtClean="0">
                <a:solidFill>
                  <a:schemeClr val="bg1"/>
                </a:solidFill>
                <a:latin typeface="Bog Standard" pitchFamily="2" charset="0"/>
              </a:rPr>
              <a:t>Q316 tells us that there are two types of temptation. The first type is from God; the second type is from Satan.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667000" y="3657600"/>
            <a:ext cx="601980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500" dirty="0" smtClean="0">
                <a:solidFill>
                  <a:srgbClr val="FF6600"/>
                </a:solidFill>
                <a:effectLst>
                  <a:glow rad="139700">
                    <a:schemeClr val="bg1">
                      <a:alpha val="40000"/>
                    </a:schemeClr>
                  </a:glow>
                </a:effectLst>
                <a:latin typeface="Bog Standard" pitchFamily="2" charset="0"/>
              </a:rPr>
              <a:t>True</a:t>
            </a:r>
            <a:endParaRPr lang="en-US" sz="1100" dirty="0">
              <a:solidFill>
                <a:srgbClr val="FF6600"/>
              </a:solidFill>
              <a:effectLst>
                <a:glow rad="139700">
                  <a:schemeClr val="bg1">
                    <a:alpha val="40000"/>
                  </a:schemeClr>
                </a:glow>
              </a:effectLst>
              <a:latin typeface="Bog Standard" pitchFamily="2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FF66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7924800" y="5867400"/>
            <a:ext cx="533400" cy="457200"/>
          </a:xfrm>
          <a:prstGeom prst="actionButtonBackPrevious">
            <a:avLst/>
          </a:prstGeom>
          <a:solidFill>
            <a:srgbClr val="FF66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 build="allAtOnce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Lightning Bolt 4"/>
          <p:cNvSpPr/>
          <p:nvPr/>
        </p:nvSpPr>
        <p:spPr>
          <a:xfrm>
            <a:off x="914400" y="304800"/>
            <a:ext cx="7620000" cy="5867400"/>
          </a:xfrm>
          <a:prstGeom prst="lightningBolt">
            <a:avLst/>
          </a:prstGeom>
          <a:solidFill>
            <a:srgbClr val="FFFF00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/>
          <p:cNvSpPr txBox="1"/>
          <p:nvPr/>
        </p:nvSpPr>
        <p:spPr>
          <a:xfrm>
            <a:off x="1143000" y="685800"/>
            <a:ext cx="7067063" cy="47089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This is </a:t>
            </a:r>
            <a:r>
              <a:rPr lang="en-US" sz="6000" b="1" i="1" dirty="0" err="1" smtClean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Risk</a:t>
            </a:r>
            <a:r>
              <a:rPr lang="en-US" sz="6000" b="1" i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IT</a:t>
            </a:r>
            <a:r>
              <a:rPr lang="en-US" sz="60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!</a:t>
            </a:r>
          </a:p>
          <a:p>
            <a:r>
              <a:rPr lang="en-US" sz="6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Add up your total</a:t>
            </a:r>
          </a:p>
          <a:p>
            <a:r>
              <a:rPr lang="en-US" sz="6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points and determine</a:t>
            </a:r>
          </a:p>
          <a:p>
            <a:r>
              <a:rPr lang="en-US" sz="6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how much you will</a:t>
            </a:r>
          </a:p>
          <a:p>
            <a:r>
              <a:rPr lang="en-US" sz="6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risk on this category:</a:t>
            </a:r>
            <a:endParaRPr lang="en-US" sz="6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438400" y="5410200"/>
            <a:ext cx="65532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 smtClean="0">
                <a:solidFill>
                  <a:srgbClr val="00FF00"/>
                </a:solidFill>
                <a:effectLst>
                  <a:glow rad="101600">
                    <a:schemeClr val="bg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The 6</a:t>
            </a:r>
            <a:r>
              <a:rPr lang="en-US" sz="6000" b="1" baseline="30000" dirty="0" smtClean="0">
                <a:solidFill>
                  <a:srgbClr val="00FF00"/>
                </a:solidFill>
                <a:effectLst>
                  <a:glow rad="101600">
                    <a:schemeClr val="bg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th</a:t>
            </a:r>
            <a:r>
              <a:rPr lang="en-US" sz="6000" b="1" dirty="0" smtClean="0">
                <a:solidFill>
                  <a:srgbClr val="00FF00"/>
                </a:solidFill>
                <a:effectLst>
                  <a:glow rad="101600">
                    <a:schemeClr val="bg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Petition</a:t>
            </a:r>
            <a:endParaRPr lang="en-US" sz="6000" b="1" dirty="0">
              <a:solidFill>
                <a:srgbClr val="00FF00"/>
              </a:solidFill>
              <a:effectLst>
                <a:glow rad="101600">
                  <a:schemeClr val="bg1">
                    <a:alpha val="6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6" name="Action Button: Forward or Next 5">
            <a:hlinkClick r:id="" action="ppaction://hlinkshowjump?jump=nextslide" highlightClick="1"/>
          </p:cNvPr>
          <p:cNvSpPr/>
          <p:nvPr/>
        </p:nvSpPr>
        <p:spPr>
          <a:xfrm>
            <a:off x="1295400" y="5486400"/>
            <a:ext cx="838200" cy="762000"/>
          </a:xfrm>
          <a:prstGeom prst="actionButtonForwardNext">
            <a:avLst/>
          </a:prstGeom>
          <a:solidFill>
            <a:srgbClr val="00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33400" y="2514600"/>
            <a:ext cx="86106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00FF00"/>
                </a:solidFill>
              </a:rPr>
              <a:t>Temptation comes from many sources. List</a:t>
            </a:r>
          </a:p>
          <a:p>
            <a:r>
              <a:rPr lang="en-US" sz="3200" b="1" dirty="0" smtClean="0">
                <a:solidFill>
                  <a:srgbClr val="00FF00"/>
                </a:solidFill>
              </a:rPr>
              <a:t>at least two of them.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09600" y="4343400"/>
            <a:ext cx="67056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>
                <a:solidFill>
                  <a:schemeClr val="bg1"/>
                </a:solidFill>
                <a:effectLst>
                  <a:glow rad="139700">
                    <a:schemeClr val="accent5">
                      <a:lumMod val="20000"/>
                      <a:lumOff val="80000"/>
                      <a:alpha val="40000"/>
                    </a:schemeClr>
                  </a:glow>
                </a:effectLst>
                <a:latin typeface="Bog Standard" pitchFamily="2" charset="0"/>
              </a:rPr>
              <a:t>God, Satan, World,</a:t>
            </a:r>
          </a:p>
          <a:p>
            <a:pPr algn="ctr"/>
            <a:r>
              <a:rPr lang="en-US" sz="4400" dirty="0" smtClean="0">
                <a:solidFill>
                  <a:schemeClr val="bg1"/>
                </a:solidFill>
                <a:effectLst>
                  <a:glow rad="139700">
                    <a:schemeClr val="accent5">
                      <a:lumMod val="20000"/>
                      <a:lumOff val="80000"/>
                      <a:alpha val="40000"/>
                    </a:schemeClr>
                  </a:glow>
                </a:effectLst>
                <a:latin typeface="Bog Standard" pitchFamily="2" charset="0"/>
              </a:rPr>
              <a:t>Myself (flesh) </a:t>
            </a:r>
            <a:endParaRPr lang="en-US" sz="1600" dirty="0" smtClean="0">
              <a:solidFill>
                <a:schemeClr val="bg1"/>
              </a:solidFill>
              <a:effectLst>
                <a:glow rad="139700">
                  <a:schemeClr val="accent5">
                    <a:lumMod val="20000"/>
                    <a:lumOff val="80000"/>
                    <a:alpha val="40000"/>
                  </a:schemeClr>
                </a:glow>
              </a:effectLst>
              <a:latin typeface="Bog Standard" pitchFamily="2" charset="0"/>
            </a:endParaRPr>
          </a:p>
        </p:txBody>
      </p:sp>
      <p:sp>
        <p:nvSpPr>
          <p:cNvPr id="11" name="Oval 10"/>
          <p:cNvSpPr/>
          <p:nvPr/>
        </p:nvSpPr>
        <p:spPr>
          <a:xfrm>
            <a:off x="6324600" y="990600"/>
            <a:ext cx="1066800" cy="1066800"/>
          </a:xfrm>
          <a:prstGeom prst="ellipse">
            <a:avLst/>
          </a:prstGeom>
          <a:solidFill>
            <a:srgbClr val="00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oring Lesson" pitchFamily="2" charset="0"/>
              </a:rPr>
              <a:t>a</a:t>
            </a:r>
            <a:endParaRPr lang="en-US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Boring Lesson" pitchFamily="2" charset="0"/>
            </a:endParaRPr>
          </a:p>
        </p:txBody>
      </p:sp>
      <p:sp>
        <p:nvSpPr>
          <p:cNvPr id="12" name="Action Button: Back or Previous 11">
            <a:hlinkClick r:id="" action="ppaction://hlinkshowjump?jump=firstslide" highlightClick="1">
              <a:snd r:embed="rId2" name="thtsall.wav"/>
            </a:hlinkClick>
          </p:cNvPr>
          <p:cNvSpPr/>
          <p:nvPr/>
        </p:nvSpPr>
        <p:spPr>
          <a:xfrm>
            <a:off x="7696200" y="5334000"/>
            <a:ext cx="990600" cy="990600"/>
          </a:xfrm>
          <a:prstGeom prst="actionButtonBackPrevious">
            <a:avLst/>
          </a:prstGeom>
          <a:solidFill>
            <a:srgbClr val="00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457200" y="990600"/>
            <a:ext cx="5562548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600" b="1" dirty="0" smtClean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The 6</a:t>
            </a:r>
            <a:r>
              <a:rPr lang="en-US" sz="6600" b="1" baseline="30000" dirty="0" smtClean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th</a:t>
            </a:r>
            <a:r>
              <a:rPr lang="en-US" sz="6600" b="1" dirty="0" smtClean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Petition</a:t>
            </a:r>
            <a:endParaRPr lang="en-US" sz="6600" b="1" dirty="0">
              <a:solidFill>
                <a:srgbClr val="00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1" grpId="0" build="allAtOnce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The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Q’s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FF66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250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95600" y="381000"/>
            <a:ext cx="6101350" cy="418576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Q317: </a:t>
            </a: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In </a:t>
            </a: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this petition</a:t>
            </a: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the word temptation</a:t>
            </a: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means enticement to do</a:t>
            </a: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____________.</a:t>
            </a:r>
          </a:p>
          <a:p>
            <a:endParaRPr lang="en-US" sz="1000" dirty="0" smtClean="0">
              <a:solidFill>
                <a:schemeClr val="bg1"/>
              </a:solidFill>
              <a:latin typeface="Bog Standard" pitchFamily="2" charset="0"/>
            </a:endParaRPr>
          </a:p>
          <a:p>
            <a:pPr marL="514350" indent="-514350">
              <a:buAutoNum type="alphaLcParenR"/>
            </a:pP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 good stuff</a:t>
            </a:r>
          </a:p>
          <a:p>
            <a:pPr marL="514350" indent="-514350">
              <a:buAutoNum type="alphaLcParenR"/>
            </a:pP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 bad stuff</a:t>
            </a:r>
          </a:p>
          <a:p>
            <a:pPr marL="514350" indent="-514350">
              <a:buAutoNum type="alphaLcParenR"/>
            </a:pP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 evil</a:t>
            </a:r>
          </a:p>
          <a:p>
            <a:pPr marL="514350" indent="-514350">
              <a:buAutoNum type="alphaLcParenR"/>
            </a:pP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 harm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800600" y="3962400"/>
            <a:ext cx="1371600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600" dirty="0" smtClean="0">
                <a:solidFill>
                  <a:srgbClr val="FF6600"/>
                </a:solidFill>
                <a:effectLst>
                  <a:glow rad="139700">
                    <a:schemeClr val="bg1">
                      <a:alpha val="40000"/>
                    </a:schemeClr>
                  </a:glow>
                </a:effectLst>
                <a:latin typeface="Bog Standard" pitchFamily="2" charset="0"/>
              </a:rPr>
              <a:t>C</a:t>
            </a:r>
            <a:endParaRPr lang="en-US" sz="2000" dirty="0">
              <a:solidFill>
                <a:srgbClr val="FF6600"/>
              </a:solidFill>
              <a:effectLst>
                <a:glow rad="139700">
                  <a:schemeClr val="bg1">
                    <a:alpha val="40000"/>
                  </a:schemeClr>
                </a:glow>
              </a:effectLst>
              <a:latin typeface="Bog Standard" pitchFamily="2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FF66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7924800" y="5867400"/>
            <a:ext cx="533400" cy="457200"/>
          </a:xfrm>
          <a:prstGeom prst="actionButtonBackPrevious">
            <a:avLst/>
          </a:prstGeom>
          <a:solidFill>
            <a:srgbClr val="FF66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 build="allAtOnce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The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Q’s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FF66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500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95600" y="304800"/>
            <a:ext cx="60198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Q321 deals with a source of temptation that might surprise you.</a:t>
            </a: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Our own evil desires come from our human</a:t>
            </a: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______________.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971800" y="3505200"/>
            <a:ext cx="4953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 smtClean="0">
                <a:solidFill>
                  <a:srgbClr val="FF6600"/>
                </a:solidFill>
                <a:effectLst>
                  <a:glow rad="139700">
                    <a:schemeClr val="bg1">
                      <a:alpha val="40000"/>
                    </a:schemeClr>
                  </a:glow>
                </a:effectLst>
                <a:latin typeface="Bog Standard" pitchFamily="2" charset="0"/>
              </a:rPr>
              <a:t>nature</a:t>
            </a:r>
            <a:endParaRPr lang="en-US" sz="2000" dirty="0">
              <a:solidFill>
                <a:srgbClr val="FF6600"/>
              </a:solidFill>
              <a:effectLst>
                <a:glow rad="139700">
                  <a:schemeClr val="bg1">
                    <a:alpha val="40000"/>
                  </a:schemeClr>
                </a:glow>
              </a:effectLst>
              <a:latin typeface="Bog Standard" pitchFamily="2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FF66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7924800" y="5867400"/>
            <a:ext cx="533400" cy="457200"/>
          </a:xfrm>
          <a:prstGeom prst="actionButtonBackPrevious">
            <a:avLst/>
          </a:prstGeom>
          <a:solidFill>
            <a:srgbClr val="FF66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 build="allAtOnce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The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Q’s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FF66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762125" y="381000"/>
            <a:ext cx="6327373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Q324 suggests a few </a:t>
            </a:r>
          </a:p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things to do if you are</a:t>
            </a:r>
          </a:p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facing temptation. </a:t>
            </a:r>
          </a:p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Give two of them.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0" y="3657600"/>
            <a:ext cx="91440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solidFill>
                  <a:srgbClr val="FF6600"/>
                </a:solidFill>
                <a:effectLst>
                  <a:glow rad="139700">
                    <a:schemeClr val="bg1">
                      <a:alpha val="40000"/>
                    </a:schemeClr>
                  </a:glow>
                </a:effectLst>
                <a:latin typeface="Bog Standard" pitchFamily="2" charset="0"/>
              </a:rPr>
              <a:t>Know God’s Word</a:t>
            </a:r>
          </a:p>
          <a:p>
            <a:pPr algn="ctr"/>
            <a:r>
              <a:rPr lang="en-US" sz="3600" dirty="0" smtClean="0">
                <a:solidFill>
                  <a:srgbClr val="FF6600"/>
                </a:solidFill>
                <a:effectLst>
                  <a:glow rad="139700">
                    <a:schemeClr val="bg1">
                      <a:alpha val="40000"/>
                    </a:schemeClr>
                  </a:glow>
                </a:effectLst>
                <a:latin typeface="Bog Standard" pitchFamily="2" charset="0"/>
              </a:rPr>
              <a:t>Pray</a:t>
            </a:r>
          </a:p>
          <a:p>
            <a:pPr algn="ctr"/>
            <a:r>
              <a:rPr lang="en-US" sz="3600" dirty="0" smtClean="0">
                <a:solidFill>
                  <a:srgbClr val="FF6600"/>
                </a:solidFill>
                <a:effectLst>
                  <a:glow rad="139700">
                    <a:schemeClr val="bg1">
                      <a:alpha val="40000"/>
                    </a:schemeClr>
                  </a:glow>
                </a:effectLst>
                <a:latin typeface="Bog Standard" pitchFamily="2" charset="0"/>
              </a:rPr>
              <a:t>Keep busy with good stuff!</a:t>
            </a:r>
          </a:p>
          <a:p>
            <a:pPr algn="ctr"/>
            <a:r>
              <a:rPr lang="en-US" sz="3600" dirty="0" smtClean="0">
                <a:solidFill>
                  <a:srgbClr val="FF6600"/>
                </a:solidFill>
                <a:effectLst>
                  <a:glow rad="139700">
                    <a:schemeClr val="bg1">
                      <a:alpha val="40000"/>
                    </a:schemeClr>
                  </a:glow>
                </a:effectLst>
                <a:latin typeface="Bog Standard" pitchFamily="2" charset="0"/>
              </a:rPr>
              <a:t>Think on good things</a:t>
            </a:r>
          </a:p>
          <a:p>
            <a:pPr algn="ctr"/>
            <a:r>
              <a:rPr lang="en-US" sz="3600" dirty="0" smtClean="0">
                <a:solidFill>
                  <a:srgbClr val="FF6600"/>
                </a:solidFill>
                <a:effectLst>
                  <a:glow rad="139700">
                    <a:schemeClr val="bg1">
                      <a:alpha val="40000"/>
                    </a:schemeClr>
                  </a:glow>
                </a:effectLst>
                <a:latin typeface="Bog Standard" pitchFamily="2" charset="0"/>
              </a:rPr>
              <a:t>Choose good friends</a:t>
            </a:r>
            <a:endParaRPr lang="en-US" sz="3600" dirty="0">
              <a:solidFill>
                <a:srgbClr val="FF6600"/>
              </a:solidFill>
              <a:effectLst>
                <a:glow rad="139700">
                  <a:schemeClr val="bg1">
                    <a:alpha val="40000"/>
                  </a:schemeClr>
                </a:glow>
              </a:effectLst>
              <a:latin typeface="Bog Standard" pitchFamily="2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FF66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7924800" y="5867400"/>
            <a:ext cx="533400" cy="457200"/>
          </a:xfrm>
          <a:prstGeom prst="actionButtonBackPrevious">
            <a:avLst/>
          </a:prstGeom>
          <a:solidFill>
            <a:srgbClr val="FF66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 build="allAtOnce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The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Lesson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00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156463" y="1295400"/>
            <a:ext cx="598753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Temptation to do </a:t>
            </a:r>
          </a:p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something evil</a:t>
            </a:r>
          </a:p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comes from _________.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971800" y="3810000"/>
            <a:ext cx="487680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500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Bog Standard" pitchFamily="2" charset="0"/>
              </a:rPr>
              <a:t>Satan</a:t>
            </a:r>
            <a:endParaRPr lang="en-US" sz="3200" dirty="0">
              <a:solidFill>
                <a:schemeClr val="tx2">
                  <a:lumMod val="60000"/>
                  <a:lumOff val="40000"/>
                </a:schemeClr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</a:effectLst>
              <a:latin typeface="Bog Standard" pitchFamily="2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0000F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7924800" y="5867400"/>
            <a:ext cx="533400" cy="457200"/>
          </a:xfrm>
          <a:prstGeom prst="actionButtonBackPrevious">
            <a:avLst/>
          </a:prstGeom>
          <a:solidFill>
            <a:srgbClr val="0000F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 build="allAtOnce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The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Lesson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00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250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19400" y="304800"/>
            <a:ext cx="5774338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What were the three</a:t>
            </a:r>
          </a:p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main sources of </a:t>
            </a:r>
          </a:p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temptation listed in </a:t>
            </a:r>
          </a:p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our lesson?</a:t>
            </a:r>
          </a:p>
          <a:p>
            <a:pPr marL="742950" indent="-742950">
              <a:buAutoNum type="alphaLcPeriod"/>
            </a:pPr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The world</a:t>
            </a:r>
          </a:p>
          <a:p>
            <a:pPr marL="742950" indent="-742950">
              <a:buAutoNum type="alphaLcPeriod"/>
            </a:pPr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The flesh</a:t>
            </a:r>
          </a:p>
          <a:p>
            <a:pPr marL="742950" indent="-742950">
              <a:buAutoNum type="alphaLcPeriod"/>
            </a:pPr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The Devil</a:t>
            </a:r>
          </a:p>
          <a:p>
            <a:pPr marL="742950" indent="-742950">
              <a:buAutoNum type="alphaLcPeriod"/>
            </a:pPr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The Environment</a:t>
            </a:r>
          </a:p>
          <a:p>
            <a:pPr marL="742950" indent="-742950">
              <a:buAutoNum type="alphaLcPeriod"/>
            </a:pPr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Parents/family</a:t>
            </a:r>
          </a:p>
          <a:p>
            <a:pPr marL="742950" indent="-742950">
              <a:buAutoNum type="alphaLcPeriod"/>
            </a:pPr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Bad government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0" y="5534561"/>
            <a:ext cx="70866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dirty="0" err="1" smtClean="0">
                <a:solidFill>
                  <a:srgbClr val="0000FF"/>
                </a:solidFill>
                <a:effectLst>
                  <a:glow rad="139700">
                    <a:schemeClr val="accent5">
                      <a:lumMod val="20000"/>
                      <a:lumOff val="80000"/>
                      <a:alpha val="40000"/>
                    </a:schemeClr>
                  </a:glow>
                </a:effectLst>
                <a:latin typeface="Bog Standard" pitchFamily="2" charset="0"/>
              </a:rPr>
              <a:t>a,b,c</a:t>
            </a:r>
            <a:endParaRPr lang="en-US" sz="700" dirty="0">
              <a:solidFill>
                <a:srgbClr val="0000FF"/>
              </a:solidFill>
              <a:effectLst>
                <a:glow rad="139700">
                  <a:schemeClr val="accent5">
                    <a:lumMod val="20000"/>
                    <a:lumOff val="80000"/>
                    <a:alpha val="40000"/>
                  </a:schemeClr>
                </a:glow>
              </a:effectLst>
              <a:latin typeface="Bog Standard" pitchFamily="2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0000F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7924800" y="5867400"/>
            <a:ext cx="533400" cy="457200"/>
          </a:xfrm>
          <a:prstGeom prst="actionButtonBackPrevious">
            <a:avLst/>
          </a:prstGeom>
          <a:solidFill>
            <a:srgbClr val="0000F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 build="allAtOnce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The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Lesson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00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500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0000F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7924800" y="5867400"/>
            <a:ext cx="533400" cy="457200"/>
          </a:xfrm>
          <a:prstGeom prst="actionButtonBackPrevious">
            <a:avLst/>
          </a:prstGeom>
          <a:solidFill>
            <a:srgbClr val="0000F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2667000" y="1295400"/>
            <a:ext cx="621613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A lot of temptation to sin has to do with a temptation to not trust</a:t>
            </a:r>
          </a:p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______________.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905000" y="4343400"/>
            <a:ext cx="70104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 smtClean="0">
                <a:solidFill>
                  <a:srgbClr val="0000FF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Bog Standard" pitchFamily="2" charset="0"/>
              </a:rPr>
              <a:t>God</a:t>
            </a:r>
            <a:endParaRPr lang="en-US" sz="800" u="sng" dirty="0">
              <a:solidFill>
                <a:srgbClr val="00FF00"/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</a:effectLst>
              <a:latin typeface="Bog Standard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allAtOnce" animBg="1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The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Lesson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00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95600" y="1219200"/>
            <a:ext cx="601980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err="1" smtClean="0">
                <a:solidFill>
                  <a:schemeClr val="bg1"/>
                </a:solidFill>
                <a:latin typeface="Bog Standard" pitchFamily="2" charset="0"/>
              </a:rPr>
              <a:t>UnScramble</a:t>
            </a:r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 these key words from our lesson:</a:t>
            </a:r>
          </a:p>
          <a:p>
            <a:endParaRPr lang="en-US" sz="1200" dirty="0" smtClean="0">
              <a:solidFill>
                <a:schemeClr val="bg1"/>
              </a:solidFill>
              <a:latin typeface="Bog Standard" pitchFamily="2" charset="0"/>
            </a:endParaRPr>
          </a:p>
          <a:p>
            <a:endParaRPr lang="en-US" sz="1200" dirty="0" smtClean="0">
              <a:solidFill>
                <a:schemeClr val="bg1"/>
              </a:solidFill>
              <a:latin typeface="Bog Standard" pitchFamily="2" charset="0"/>
            </a:endParaRPr>
          </a:p>
          <a:p>
            <a:r>
              <a:rPr lang="en-US" sz="6600" dirty="0" err="1" smtClean="0">
                <a:solidFill>
                  <a:schemeClr val="bg1"/>
                </a:solidFill>
                <a:latin typeface="Bog Standard" pitchFamily="2" charset="0"/>
              </a:rPr>
              <a:t>dowlr</a:t>
            </a:r>
            <a:r>
              <a:rPr lang="en-US" sz="6600" dirty="0" smtClean="0">
                <a:solidFill>
                  <a:schemeClr val="bg1"/>
                </a:solidFill>
                <a:latin typeface="Bog Standard" pitchFamily="2" charset="0"/>
              </a:rPr>
              <a:t>  shelf</a:t>
            </a:r>
          </a:p>
          <a:p>
            <a:r>
              <a:rPr lang="en-US" sz="6600" dirty="0" smtClean="0">
                <a:solidFill>
                  <a:schemeClr val="bg1"/>
                </a:solidFill>
                <a:latin typeface="Bog Standard" pitchFamily="2" charset="0"/>
              </a:rPr>
              <a:t>lived</a:t>
            </a:r>
            <a:endParaRPr lang="en-US" sz="7200" dirty="0" smtClean="0">
              <a:solidFill>
                <a:schemeClr val="bg1"/>
              </a:solidFill>
              <a:latin typeface="Bog Standard" pitchFamily="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5486400"/>
            <a:ext cx="8001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 smtClean="0">
                <a:solidFill>
                  <a:schemeClr val="accent1"/>
                </a:solidFill>
                <a:effectLst>
                  <a:glow rad="139700">
                    <a:schemeClr val="accent5">
                      <a:lumMod val="20000"/>
                      <a:lumOff val="80000"/>
                      <a:alpha val="40000"/>
                    </a:schemeClr>
                  </a:glow>
                </a:effectLst>
                <a:latin typeface="Bog Standard" pitchFamily="2" charset="0"/>
              </a:rPr>
              <a:t>world, flesh, devil</a:t>
            </a:r>
            <a:endParaRPr lang="en-US" sz="4000" dirty="0" smtClean="0">
              <a:solidFill>
                <a:schemeClr val="accent1"/>
              </a:solidFill>
              <a:effectLst>
                <a:glow rad="139700">
                  <a:schemeClr val="accent5">
                    <a:lumMod val="20000"/>
                    <a:lumOff val="80000"/>
                    <a:alpha val="40000"/>
                  </a:schemeClr>
                </a:glow>
              </a:effectLst>
              <a:latin typeface="Bog Standard" pitchFamily="2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0000F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7924800" y="5867400"/>
            <a:ext cx="533400" cy="457200"/>
          </a:xfrm>
          <a:prstGeom prst="actionButtonBackPrevious">
            <a:avLst/>
          </a:prstGeom>
          <a:solidFill>
            <a:srgbClr val="0000F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 build="allAtOnce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1306</TotalTime>
  <Words>550</Words>
  <Application>Microsoft Office PowerPoint</Application>
  <PresentationFormat>On-screen Show (4:3)</PresentationFormat>
  <Paragraphs>221</Paragraphs>
  <Slides>21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2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Bruce G Stumbo</dc:creator>
  <cp:lastModifiedBy>Bruce</cp:lastModifiedBy>
  <cp:revision>253</cp:revision>
  <dcterms:created xsi:type="dcterms:W3CDTF">2008-10-17T16:50:40Z</dcterms:created>
  <dcterms:modified xsi:type="dcterms:W3CDTF">2011-10-25T20:18:11Z</dcterms:modified>
</cp:coreProperties>
</file>