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82" r:id="rId4"/>
    <p:sldId id="283" r:id="rId5"/>
    <p:sldId id="284" r:id="rId6"/>
    <p:sldId id="285" r:id="rId7"/>
    <p:sldId id="286" r:id="rId8"/>
    <p:sldId id="287" r:id="rId9"/>
    <p:sldId id="288" r:id="rId10"/>
    <p:sldId id="289" r:id="rId11"/>
    <p:sldId id="290" r:id="rId12"/>
    <p:sldId id="291" r:id="rId13"/>
    <p:sldId id="292" r:id="rId14"/>
    <p:sldId id="293" r:id="rId15"/>
    <p:sldId id="294" r:id="rId16"/>
    <p:sldId id="295" r:id="rId17"/>
    <p:sldId id="296" r:id="rId18"/>
    <p:sldId id="275" r:id="rId19"/>
    <p:sldId id="297" r:id="rId20"/>
    <p:sldId id="276" r:id="rId21"/>
    <p:sldId id="277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FF00"/>
    <a:srgbClr val="990099"/>
    <a:srgbClr val="FF6600"/>
    <a:srgbClr val="CC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5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963ADA-153E-4450-9715-37A3C97EC748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32C6CB-8386-4D0F-AD7F-48B44254943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C6CB-8386-4D0F-AD7F-48B44254943D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C6CB-8386-4D0F-AD7F-48B44254943D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1A0B9E-3BF3-46F6-8021-EE54CB144B47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8.xml"/><Relationship Id="rId18" Type="http://schemas.openxmlformats.org/officeDocument/2006/relationships/slide" Target="slide17.xml"/><Relationship Id="rId3" Type="http://schemas.openxmlformats.org/officeDocument/2006/relationships/slide" Target="slide2.xml"/><Relationship Id="rId7" Type="http://schemas.openxmlformats.org/officeDocument/2006/relationships/slide" Target="slide3.xml"/><Relationship Id="rId12" Type="http://schemas.openxmlformats.org/officeDocument/2006/relationships/slide" Target="slide8.xml"/><Relationship Id="rId17" Type="http://schemas.openxmlformats.org/officeDocument/2006/relationships/slide" Target="slide13.xml"/><Relationship Id="rId2" Type="http://schemas.openxmlformats.org/officeDocument/2006/relationships/notesSlide" Target="../notesSlides/notesSlide1.xml"/><Relationship Id="rId16" Type="http://schemas.openxmlformats.org/officeDocument/2006/relationships/slide" Target="slide6.xml"/><Relationship Id="rId20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slide" Target="slide14.xml"/><Relationship Id="rId11" Type="http://schemas.openxmlformats.org/officeDocument/2006/relationships/slide" Target="slide4.xml"/><Relationship Id="rId5" Type="http://schemas.openxmlformats.org/officeDocument/2006/relationships/slide" Target="slide10.xml"/><Relationship Id="rId15" Type="http://schemas.openxmlformats.org/officeDocument/2006/relationships/slide" Target="slide5.xml"/><Relationship Id="rId10" Type="http://schemas.openxmlformats.org/officeDocument/2006/relationships/slide" Target="slide15.xml"/><Relationship Id="rId19" Type="http://schemas.openxmlformats.org/officeDocument/2006/relationships/slide" Target="slide20.xml"/><Relationship Id="rId4" Type="http://schemas.openxmlformats.org/officeDocument/2006/relationships/slide" Target="slide19.xml"/><Relationship Id="rId9" Type="http://schemas.openxmlformats.org/officeDocument/2006/relationships/slide" Target="slide11.xml"/><Relationship Id="rId14" Type="http://schemas.openxmlformats.org/officeDocument/2006/relationships/slide" Target="slide1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2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2.wav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Q’s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2514600" y="0"/>
            <a:ext cx="21590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 Lesson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4724400" y="0"/>
            <a:ext cx="2184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 Bible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6934200" y="0"/>
            <a:ext cx="22098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Just Stuff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9" name="Rounded Rectangle 8">
            <a:hlinkClick r:id="rId3" action="ppaction://hlinksldjump"/>
          </p:cNvPr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66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0" name="Rounded Rectangle 9">
            <a:hlinkClick r:id="rId4" action="ppaction://hlinksldjump"/>
          </p:cNvPr>
          <p:cNvSpPr/>
          <p:nvPr/>
        </p:nvSpPr>
        <p:spPr>
          <a:xfrm>
            <a:off x="2438400" y="990600"/>
            <a:ext cx="2209800" cy="1066800"/>
          </a:xfrm>
          <a:prstGeom prst="roundRect">
            <a:avLst/>
          </a:prstGeom>
          <a:solidFill>
            <a:srgbClr val="0000FF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1" name="Rounded Rectangle 10">
            <a:hlinkClick r:id="rId5" action="ppaction://hlinksldjump"/>
          </p:cNvPr>
          <p:cNvSpPr/>
          <p:nvPr/>
        </p:nvSpPr>
        <p:spPr>
          <a:xfrm>
            <a:off x="4699000" y="990600"/>
            <a:ext cx="2209800" cy="1066800"/>
          </a:xfrm>
          <a:prstGeom prst="roundRect">
            <a:avLst/>
          </a:prstGeom>
          <a:solidFill>
            <a:srgbClr val="FF00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2" name="Rounded Rectangle 11">
            <a:hlinkClick r:id="rId6" action="ppaction://hlinksldjump"/>
          </p:cNvPr>
          <p:cNvSpPr/>
          <p:nvPr/>
        </p:nvSpPr>
        <p:spPr>
          <a:xfrm>
            <a:off x="6934200" y="990600"/>
            <a:ext cx="22098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3" name="Rounded Rectangle 12">
            <a:hlinkClick r:id="rId7" action="ppaction://hlinksldjump"/>
          </p:cNvPr>
          <p:cNvSpPr/>
          <p:nvPr/>
        </p:nvSpPr>
        <p:spPr>
          <a:xfrm>
            <a:off x="0" y="2133600"/>
            <a:ext cx="2438400" cy="1066800"/>
          </a:xfrm>
          <a:prstGeom prst="roundRect">
            <a:avLst/>
          </a:prstGeom>
          <a:solidFill>
            <a:srgbClr val="FF66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4" name="Rounded Rectangle 13">
            <a:hlinkClick r:id="rId8" action="ppaction://hlinksldjump"/>
          </p:cNvPr>
          <p:cNvSpPr/>
          <p:nvPr/>
        </p:nvSpPr>
        <p:spPr>
          <a:xfrm>
            <a:off x="2463800" y="2133600"/>
            <a:ext cx="2209800" cy="1066800"/>
          </a:xfrm>
          <a:prstGeom prst="roundRect">
            <a:avLst/>
          </a:prstGeom>
          <a:solidFill>
            <a:srgbClr val="0000FF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5" name="Rounded Rectangle 14">
            <a:hlinkClick r:id="rId9" action="ppaction://hlinksldjump"/>
          </p:cNvPr>
          <p:cNvSpPr/>
          <p:nvPr/>
        </p:nvSpPr>
        <p:spPr>
          <a:xfrm>
            <a:off x="4699000" y="2133600"/>
            <a:ext cx="2209800" cy="1066800"/>
          </a:xfrm>
          <a:prstGeom prst="roundRect">
            <a:avLst/>
          </a:prstGeom>
          <a:solidFill>
            <a:srgbClr val="FF00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6" name="Rounded Rectangle 15">
            <a:hlinkClick r:id="rId10" action="ppaction://hlinksldjump"/>
          </p:cNvPr>
          <p:cNvSpPr/>
          <p:nvPr/>
        </p:nvSpPr>
        <p:spPr>
          <a:xfrm>
            <a:off x="6934200" y="2133600"/>
            <a:ext cx="22098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7" name="Rounded Rectangle 16">
            <a:hlinkClick r:id="rId11" action="ppaction://hlinksldjump"/>
          </p:cNvPr>
          <p:cNvSpPr/>
          <p:nvPr/>
        </p:nvSpPr>
        <p:spPr>
          <a:xfrm>
            <a:off x="0" y="3276600"/>
            <a:ext cx="2438400" cy="1066800"/>
          </a:xfrm>
          <a:prstGeom prst="roundRect">
            <a:avLst/>
          </a:prstGeom>
          <a:solidFill>
            <a:srgbClr val="FF66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8" name="Rounded Rectangle 17">
            <a:hlinkClick r:id="rId12" action="ppaction://hlinksldjump"/>
          </p:cNvPr>
          <p:cNvSpPr/>
          <p:nvPr/>
        </p:nvSpPr>
        <p:spPr>
          <a:xfrm>
            <a:off x="2463800" y="3276600"/>
            <a:ext cx="2209800" cy="1066800"/>
          </a:xfrm>
          <a:prstGeom prst="roundRect">
            <a:avLst/>
          </a:prstGeom>
          <a:solidFill>
            <a:srgbClr val="0000FF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9" name="Rounded Rectangle 18">
            <a:hlinkClick r:id="rId13" action="ppaction://hlinksldjump"/>
          </p:cNvPr>
          <p:cNvSpPr/>
          <p:nvPr/>
        </p:nvSpPr>
        <p:spPr>
          <a:xfrm>
            <a:off x="4699000" y="3276600"/>
            <a:ext cx="2209800" cy="1066800"/>
          </a:xfrm>
          <a:prstGeom prst="roundRect">
            <a:avLst/>
          </a:prstGeom>
          <a:solidFill>
            <a:srgbClr val="FF00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0" name="Rounded Rectangle 19">
            <a:hlinkClick r:id="rId14" action="ppaction://hlinksldjump"/>
          </p:cNvPr>
          <p:cNvSpPr/>
          <p:nvPr/>
        </p:nvSpPr>
        <p:spPr>
          <a:xfrm>
            <a:off x="6934200" y="3276600"/>
            <a:ext cx="22098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1" name="Rounded Rectangle 20">
            <a:hlinkClick r:id="rId15" action="ppaction://hlinksldjump"/>
          </p:cNvPr>
          <p:cNvSpPr/>
          <p:nvPr/>
        </p:nvSpPr>
        <p:spPr>
          <a:xfrm>
            <a:off x="0" y="4419600"/>
            <a:ext cx="2438400" cy="1066800"/>
          </a:xfrm>
          <a:prstGeom prst="roundRect">
            <a:avLst/>
          </a:prstGeom>
          <a:solidFill>
            <a:srgbClr val="FF66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2" name="Rounded Rectangle 21">
            <a:hlinkClick r:id="rId16" action="ppaction://hlinksldjump"/>
          </p:cNvPr>
          <p:cNvSpPr/>
          <p:nvPr/>
        </p:nvSpPr>
        <p:spPr>
          <a:xfrm>
            <a:off x="2463800" y="4419600"/>
            <a:ext cx="2209800" cy="1066800"/>
          </a:xfrm>
          <a:prstGeom prst="roundRect">
            <a:avLst/>
          </a:prstGeom>
          <a:solidFill>
            <a:srgbClr val="0000FF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3" name="Rounded Rectangle 22">
            <a:hlinkClick r:id="rId17" action="ppaction://hlinksldjump"/>
          </p:cNvPr>
          <p:cNvSpPr/>
          <p:nvPr/>
        </p:nvSpPr>
        <p:spPr>
          <a:xfrm>
            <a:off x="4699000" y="4419600"/>
            <a:ext cx="2209800" cy="1066800"/>
          </a:xfrm>
          <a:prstGeom prst="roundRect">
            <a:avLst/>
          </a:prstGeom>
          <a:solidFill>
            <a:srgbClr val="FF00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4" name="Rounded Rectangle 23">
            <a:hlinkClick r:id="rId18" action="ppaction://hlinksldjump"/>
          </p:cNvPr>
          <p:cNvSpPr/>
          <p:nvPr/>
        </p:nvSpPr>
        <p:spPr>
          <a:xfrm>
            <a:off x="6934200" y="4419600"/>
            <a:ext cx="22098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9" name="Smiley Face 28">
            <a:hlinkClick r:id="rId19" action="ppaction://hlinksldjump">
              <a:snd r:embed="rId20" name="ENTRANCE.WAV"/>
            </a:hlinkClick>
          </p:cNvPr>
          <p:cNvSpPr/>
          <p:nvPr/>
        </p:nvSpPr>
        <p:spPr>
          <a:xfrm>
            <a:off x="4648200" y="5715000"/>
            <a:ext cx="914400" cy="838200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>
            <a:glow rad="101600">
              <a:srgbClr val="00FF00">
                <a:alpha val="60000"/>
              </a:srgb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5786991" y="5791200"/>
            <a:ext cx="33570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err="1" smtClean="0">
                <a:solidFill>
                  <a:srgbClr val="FFFF00"/>
                </a:solidFill>
                <a:latin typeface="Boring Lesson" pitchFamily="2" charset="0"/>
              </a:rPr>
              <a:t>RiskIT</a:t>
            </a:r>
            <a:r>
              <a:rPr lang="en-US" sz="3200" dirty="0" smtClean="0">
                <a:solidFill>
                  <a:srgbClr val="FFFF00"/>
                </a:solidFill>
                <a:latin typeface="Boring Lesson" pitchFamily="2" charset="0"/>
              </a:rPr>
              <a:t>!</a:t>
            </a:r>
            <a:endParaRPr lang="en-US" sz="3200" dirty="0">
              <a:solidFill>
                <a:srgbClr val="FFFF00"/>
              </a:solidFill>
              <a:latin typeface="Boring Lesson" pitchFamily="2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28600" y="6096000"/>
            <a:ext cx="41601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  <a:latin typeface="Boring Lesson" pitchFamily="2" charset="0"/>
              </a:rPr>
              <a:t>Lesson 39</a:t>
            </a:r>
            <a:endParaRPr lang="en-US" sz="3200" dirty="0">
              <a:solidFill>
                <a:srgbClr val="FFFF00"/>
              </a:solidFill>
              <a:latin typeface="Boring Lesson" pitchFamily="2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14400" y="5562600"/>
            <a:ext cx="25683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err="1" smtClean="0">
                <a:solidFill>
                  <a:schemeClr val="bg1"/>
                </a:solidFill>
                <a:latin typeface="Sound ttnorm" pitchFamily="2" charset="0"/>
              </a:rPr>
              <a:t>Confirm</a:t>
            </a:r>
            <a:r>
              <a:rPr lang="en-US" sz="3600" dirty="0" err="1" smtClean="0">
                <a:solidFill>
                  <a:srgbClr val="00FF00"/>
                </a:solidFill>
                <a:latin typeface="Arial Black" pitchFamily="34" charset="0"/>
              </a:rPr>
              <a:t>IT</a:t>
            </a:r>
            <a:r>
              <a:rPr lang="en-US" sz="3600" dirty="0" smtClean="0">
                <a:solidFill>
                  <a:srgbClr val="00FF00"/>
                </a:solidFill>
                <a:latin typeface="Arial Black" pitchFamily="34" charset="0"/>
              </a:rPr>
              <a:t>!</a:t>
            </a:r>
            <a:endParaRPr lang="en-US" sz="3600" dirty="0">
              <a:solidFill>
                <a:srgbClr val="00FF00"/>
              </a:solidFill>
              <a:latin typeface="Sound ttnorm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Bible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153400" y="5943600"/>
            <a:ext cx="533400" cy="457200"/>
          </a:xfrm>
          <a:prstGeom prst="actionButtonBackPrevious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3352800" y="304800"/>
            <a:ext cx="48510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Matthew 28:18-20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514600" y="3581400"/>
            <a:ext cx="52578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dirty="0" smtClean="0">
                <a:solidFill>
                  <a:srgbClr val="FF0000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Bog Standard" pitchFamily="2" charset="0"/>
              </a:rPr>
              <a:t>Jesus!</a:t>
            </a:r>
            <a:endParaRPr lang="en-US" sz="4000" dirty="0">
              <a:solidFill>
                <a:srgbClr val="FF0000"/>
              </a:soli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667000" y="1066800"/>
            <a:ext cx="5137945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All authority on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heaven and earth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has been given to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whom?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Bible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000" y="3505200"/>
            <a:ext cx="17526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dirty="0" smtClean="0">
                <a:solidFill>
                  <a:srgbClr val="FF0000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A</a:t>
            </a:r>
            <a:endParaRPr lang="en-US" sz="2400" dirty="0" smtClean="0">
              <a:solidFill>
                <a:srgbClr val="FF0000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153400" y="5943600"/>
            <a:ext cx="533400" cy="457200"/>
          </a:xfrm>
          <a:prstGeom prst="actionButtonBackPrevious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2743200" y="990601"/>
            <a:ext cx="6328977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Jesus’ followers are to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make disciples of all:</a:t>
            </a:r>
          </a:p>
          <a:p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nations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nationals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natives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north </a:t>
            </a:r>
            <a:r>
              <a:rPr lang="en-US" sz="3200" dirty="0" err="1" smtClean="0">
                <a:solidFill>
                  <a:schemeClr val="bg1"/>
                </a:solidFill>
                <a:latin typeface="Bog Standard" pitchFamily="2" charset="0"/>
              </a:rPr>
              <a:t>americans</a:t>
            </a:r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north </a:t>
            </a:r>
            <a:r>
              <a:rPr lang="en-US" sz="3200" dirty="0" err="1" smtClean="0">
                <a:solidFill>
                  <a:schemeClr val="bg1"/>
                </a:solidFill>
                <a:latin typeface="Bog Standard" pitchFamily="2" charset="0"/>
              </a:rPr>
              <a:t>africans</a:t>
            </a:r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29000" y="304800"/>
            <a:ext cx="48510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Matthew 28:18-20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Bible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19800" y="2743200"/>
            <a:ext cx="2667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FF0000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Father</a:t>
            </a:r>
            <a:endParaRPr lang="en-US" sz="2000" dirty="0" smtClean="0">
              <a:solidFill>
                <a:srgbClr val="FF0000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914400" y="5562600"/>
            <a:ext cx="914400" cy="762000"/>
          </a:xfrm>
          <a:prstGeom prst="actionButtonBackPrevious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3048000" y="1905000"/>
            <a:ext cx="5987537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“…baptizing them in the</a:t>
            </a:r>
          </a:p>
          <a:p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name of the _________</a:t>
            </a:r>
          </a:p>
          <a:p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and of the __________</a:t>
            </a:r>
          </a:p>
          <a:p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and of the __________</a:t>
            </a:r>
          </a:p>
          <a:p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_____________.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429000" y="685800"/>
            <a:ext cx="48510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Matthew 28:18-20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791200" y="3733800"/>
            <a:ext cx="2667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FF0000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Son</a:t>
            </a:r>
            <a:endParaRPr lang="en-US" sz="2000" dirty="0" smtClean="0">
              <a:solidFill>
                <a:srgbClr val="FF0000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15000" y="4648200"/>
            <a:ext cx="2667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FF0000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Holy</a:t>
            </a:r>
            <a:endParaRPr lang="en-US" sz="2000" dirty="0" smtClean="0">
              <a:solidFill>
                <a:srgbClr val="FF0000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352800" y="5638800"/>
            <a:ext cx="2667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FF0000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Spirit</a:t>
            </a:r>
            <a:endParaRPr lang="en-US" sz="2000" dirty="0" smtClean="0">
              <a:solidFill>
                <a:srgbClr val="FF0000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  <p:bldP spid="9" grpId="0"/>
      <p:bldP spid="13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Bible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000" y="3886200"/>
            <a:ext cx="16002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800" dirty="0" smtClean="0">
                <a:solidFill>
                  <a:srgbClr val="FF0000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A</a:t>
            </a:r>
            <a:endParaRPr lang="en-US" sz="4400" dirty="0" smtClean="0">
              <a:solidFill>
                <a:srgbClr val="FF0000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153400" y="5943600"/>
            <a:ext cx="533400" cy="457200"/>
          </a:xfrm>
          <a:prstGeom prst="actionButtonBackPrevious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2686783" y="1371600"/>
            <a:ext cx="6457217" cy="40318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Jesus promised his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followers that He would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be with them:</a:t>
            </a:r>
          </a:p>
          <a:p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to the end of the age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to the end of their age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to the end of His age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to the end of all ages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505200" y="457200"/>
            <a:ext cx="48510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Matthew 28:18-20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Just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Stuff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24400" y="685800"/>
            <a:ext cx="18245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Tables</a:t>
            </a:r>
            <a:endParaRPr lang="en-US" sz="3600" dirty="0">
              <a:solidFill>
                <a:schemeClr val="bg1"/>
              </a:solidFill>
              <a:latin typeface="Bog Standard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2000" y="4495800"/>
            <a:ext cx="77724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chemeClr val="bg1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A Table of </a:t>
            </a:r>
            <a:r>
              <a:rPr lang="en-US" sz="6000" dirty="0" err="1" smtClean="0">
                <a:solidFill>
                  <a:schemeClr val="bg1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Conents</a:t>
            </a:r>
            <a:endParaRPr lang="en-US" sz="100" dirty="0" smtClean="0">
              <a:solidFill>
                <a:schemeClr val="bg1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153400" y="5943600"/>
            <a:ext cx="533400" cy="457200"/>
          </a:xfrm>
          <a:prstGeom prst="actionButtonBackPrevious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590800" y="1981200"/>
            <a:ext cx="62484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The material included</a:t>
            </a:r>
          </a:p>
          <a:p>
            <a:pPr algn="ctr"/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in a book is organized by a table. What is it called?</a:t>
            </a:r>
          </a:p>
          <a:p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Just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Stuff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153400" y="5943600"/>
            <a:ext cx="533400" cy="457200"/>
          </a:xfrm>
          <a:prstGeom prst="actionButtonBackPrevious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2667000" y="1295400"/>
            <a:ext cx="6248400" cy="3031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1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algn="ctr"/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The level of </a:t>
            </a:r>
          </a:p>
          <a:p>
            <a:pPr algn="ctr"/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underground water</a:t>
            </a:r>
          </a:p>
          <a:p>
            <a:pPr algn="ctr"/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in a given area</a:t>
            </a:r>
          </a:p>
          <a:p>
            <a:pPr algn="ctr"/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might be called</a:t>
            </a:r>
          </a:p>
          <a:p>
            <a:pPr algn="ctr"/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this table:</a:t>
            </a:r>
            <a:endParaRPr lang="en-US" sz="2400" dirty="0" smtClean="0">
              <a:solidFill>
                <a:schemeClr val="bg1"/>
              </a:solidFill>
              <a:latin typeface="Bog Standard" pitchFamily="2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85800" y="4419600"/>
            <a:ext cx="7924800" cy="1107996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marL="742950" indent="-742950"/>
            <a:r>
              <a:rPr lang="en-US" sz="6600" dirty="0" smtClean="0">
                <a:solidFill>
                  <a:schemeClr val="bg1"/>
                </a:solidFill>
                <a:effectLst>
                  <a:glow rad="101600">
                    <a:schemeClr val="bg2">
                      <a:alpha val="60000"/>
                    </a:schemeClr>
                  </a:glow>
                </a:effectLst>
                <a:latin typeface="Bog Standard" pitchFamily="2" charset="0"/>
              </a:rPr>
              <a:t>The water table</a:t>
            </a:r>
            <a:endParaRPr lang="en-US" sz="3200" dirty="0" smtClean="0">
              <a:solidFill>
                <a:schemeClr val="bg1"/>
              </a:solidFill>
              <a:effectLst>
                <a:glow rad="101600">
                  <a:schemeClr val="bg2">
                    <a:alpha val="6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24400" y="685800"/>
            <a:ext cx="18245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Tables</a:t>
            </a:r>
            <a:endParaRPr lang="en-US" sz="3600" dirty="0">
              <a:solidFill>
                <a:schemeClr val="bg1"/>
              </a:solidFill>
              <a:latin typeface="Bog Standar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Just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Stuff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19200" y="4267200"/>
            <a:ext cx="7696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tabLst>
                <a:tab pos="3206750" algn="l"/>
              </a:tabLst>
            </a:pPr>
            <a:r>
              <a:rPr lang="en-US" sz="4000" dirty="0" smtClean="0">
                <a:solidFill>
                  <a:schemeClr val="bg1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Table a motion</a:t>
            </a:r>
            <a:endParaRPr lang="en-US" sz="200" dirty="0" smtClean="0">
              <a:solidFill>
                <a:schemeClr val="bg1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153400" y="5943600"/>
            <a:ext cx="533400" cy="457200"/>
          </a:xfrm>
          <a:prstGeom prst="actionButtonBackPrevious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2895600" y="1524000"/>
            <a:ext cx="62484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When people get stuck in a discussion at a business meeting they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might do this:</a:t>
            </a:r>
          </a:p>
          <a:p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24400" y="685800"/>
            <a:ext cx="18245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Tables</a:t>
            </a:r>
            <a:endParaRPr lang="en-US" sz="3600" dirty="0">
              <a:solidFill>
                <a:schemeClr val="bg1"/>
              </a:solidFill>
              <a:latin typeface="Bog Standar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Just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Stuff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000" y="5486400"/>
            <a:ext cx="7543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u="sng" dirty="0" smtClean="0">
                <a:solidFill>
                  <a:schemeClr val="bg1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Turning the tables </a:t>
            </a:r>
            <a:r>
              <a:rPr lang="en-US" sz="3600" dirty="0" smtClean="0">
                <a:solidFill>
                  <a:schemeClr val="bg1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on them</a:t>
            </a:r>
            <a:endParaRPr lang="en-US" sz="700" dirty="0" smtClean="0">
              <a:solidFill>
                <a:schemeClr val="bg1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153400" y="5943600"/>
            <a:ext cx="533400" cy="457200"/>
          </a:xfrm>
          <a:prstGeom prst="actionButtonBackPrevious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2590800" y="1905000"/>
            <a:ext cx="63246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 algn="ctr"/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When you overcome</a:t>
            </a:r>
          </a:p>
          <a:p>
            <a:pPr marL="742950" indent="-742950" algn="ctr"/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an </a:t>
            </a: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opponent and</a:t>
            </a:r>
          </a:p>
          <a:p>
            <a:pPr marL="742950" indent="-742950" algn="ctr"/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begin to do to them what they had been doing to you, it’s called this: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724400" y="685800"/>
            <a:ext cx="18245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Tables</a:t>
            </a:r>
            <a:endParaRPr lang="en-US" sz="3600" dirty="0">
              <a:solidFill>
                <a:schemeClr val="bg1"/>
              </a:solidFill>
              <a:latin typeface="Bog Standar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ultiply 1"/>
          <p:cNvSpPr/>
          <p:nvPr/>
        </p:nvSpPr>
        <p:spPr>
          <a:xfrm>
            <a:off x="1143000" y="1295400"/>
            <a:ext cx="1828800" cy="2057400"/>
          </a:xfrm>
          <a:prstGeom prst="mathMultiply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 extrusionH="38100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1"/>
            <a:ext cx="1905000" cy="31547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9900" b="1" cap="none" spc="0" dirty="0" smtClean="0">
                <a:ln w="31550" cmpd="sng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2</a:t>
            </a:r>
            <a:endParaRPr lang="en-US" sz="5400" b="1" cap="none" spc="0" dirty="0">
              <a:ln w="31550" cmpd="sng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71800" y="1905000"/>
            <a:ext cx="5848011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This is </a:t>
            </a:r>
            <a:r>
              <a:rPr lang="en-US" sz="6000" b="1" i="1" dirty="0" err="1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Double</a:t>
            </a:r>
            <a:r>
              <a:rPr lang="en-US" sz="60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</a:t>
            </a:r>
            <a:r>
              <a:rPr lang="en-US" sz="6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Multiply the value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this question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by two!</a:t>
            </a:r>
            <a:endParaRPr lang="en-US" sz="6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Action Button: Forward or Next 7">
            <a:hlinkClick r:id="rId3" action="ppaction://hlinksldjump" highlightClick="1">
              <a:snd r:embed="rId4" name="nyuk.wav"/>
            </a:hlinkClick>
          </p:cNvPr>
          <p:cNvSpPr/>
          <p:nvPr/>
        </p:nvSpPr>
        <p:spPr>
          <a:xfrm>
            <a:off x="914400" y="4267200"/>
            <a:ext cx="1066800" cy="1066800"/>
          </a:xfrm>
          <a:prstGeom prst="actionButtonForwardNext">
            <a:avLst/>
          </a:prstGeom>
          <a:solidFill>
            <a:srgbClr val="FFFF0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sndAc>
      <p:stSnd>
        <p:snd r:embed="rId2" name="ENTRANCE.WAV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ultiply 1"/>
          <p:cNvSpPr/>
          <p:nvPr/>
        </p:nvSpPr>
        <p:spPr>
          <a:xfrm>
            <a:off x="1143000" y="1295400"/>
            <a:ext cx="1828800" cy="2057400"/>
          </a:xfrm>
          <a:prstGeom prst="mathMultiply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 extrusionH="38100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1"/>
            <a:ext cx="1905000" cy="31547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9900" b="1" cap="none" spc="0" dirty="0" smtClean="0">
                <a:ln w="31550" cmpd="sng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2</a:t>
            </a:r>
            <a:endParaRPr lang="en-US" sz="5400" b="1" cap="none" spc="0" dirty="0">
              <a:ln w="31550" cmpd="sng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71800" y="1905000"/>
            <a:ext cx="5848011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This is </a:t>
            </a:r>
            <a:r>
              <a:rPr lang="en-US" sz="6000" b="1" i="1" dirty="0" err="1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Double</a:t>
            </a:r>
            <a:r>
              <a:rPr lang="en-US" sz="60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</a:t>
            </a:r>
            <a:r>
              <a:rPr lang="en-US" sz="6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Multiply the value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this question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by two!</a:t>
            </a:r>
            <a:endParaRPr lang="en-US" sz="6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Action Button: Forward or Next 7">
            <a:hlinkClick r:id="rId3" action="ppaction://hlinksldjump" highlightClick="1">
              <a:snd r:embed="rId4" name="nyuk.wav"/>
            </a:hlinkClick>
          </p:cNvPr>
          <p:cNvSpPr/>
          <p:nvPr/>
        </p:nvSpPr>
        <p:spPr>
          <a:xfrm>
            <a:off x="990600" y="4419600"/>
            <a:ext cx="1066800" cy="1066800"/>
          </a:xfrm>
          <a:prstGeom prst="actionButtonForwardNext">
            <a:avLst/>
          </a:prstGeom>
          <a:solidFill>
            <a:srgbClr val="FFFF0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sndAc>
      <p:stSnd>
        <p:snd r:embed="rId2" name="ENTRANCE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Q’s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43200" y="990600"/>
            <a:ext cx="6096000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True or False? Q334</a:t>
            </a:r>
          </a:p>
          <a:p>
            <a:endParaRPr lang="en-US" sz="28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The word “baptism” means</a:t>
            </a:r>
          </a:p>
          <a:p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cleansing by washing,</a:t>
            </a:r>
          </a:p>
          <a:p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immersion, and/or a death.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667000" y="3657600"/>
            <a:ext cx="60198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 dirty="0" smtClean="0">
                <a:solidFill>
                  <a:srgbClr val="FF6600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Bog Standard" pitchFamily="2" charset="0"/>
              </a:rPr>
              <a:t>True</a:t>
            </a:r>
            <a:endParaRPr lang="en-US" sz="1100" dirty="0">
              <a:solidFill>
                <a:srgbClr val="FF6600"/>
              </a:solidFill>
              <a:effectLst>
                <a:glow rad="139700">
                  <a:schemeClr val="bg1"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867400"/>
            <a:ext cx="533400" cy="457200"/>
          </a:xfrm>
          <a:prstGeom prst="actionButtonBackPrevious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ghtning Bolt 4"/>
          <p:cNvSpPr/>
          <p:nvPr/>
        </p:nvSpPr>
        <p:spPr>
          <a:xfrm>
            <a:off x="914400" y="304800"/>
            <a:ext cx="7620000" cy="5867400"/>
          </a:xfrm>
          <a:prstGeom prst="lightningBolt">
            <a:avLst/>
          </a:prstGeom>
          <a:solidFill>
            <a:srgbClr val="FFFF0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1143000" y="685800"/>
            <a:ext cx="7067063" cy="47089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This is </a:t>
            </a:r>
            <a:r>
              <a:rPr lang="en-US" sz="6000" b="1" i="1" dirty="0" err="1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Risk</a:t>
            </a:r>
            <a:r>
              <a:rPr lang="en-US" sz="60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</a:t>
            </a:r>
            <a:r>
              <a:rPr lang="en-US" sz="6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</a:p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Add up your total</a:t>
            </a:r>
          </a:p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points and determine</a:t>
            </a:r>
          </a:p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how much you will</a:t>
            </a:r>
          </a:p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risk on this category:</a:t>
            </a:r>
            <a:endParaRPr lang="en-US" sz="6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429000" y="5410200"/>
            <a:ext cx="3124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solidFill>
                  <a:srgbClr val="00FF0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Baptism</a:t>
            </a:r>
            <a:endParaRPr lang="en-US" sz="6000" b="1" dirty="0">
              <a:solidFill>
                <a:srgbClr val="00FF00"/>
              </a:solidFill>
              <a:effectLst>
                <a:glow rad="101600">
                  <a:schemeClr val="bg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6" name="Action Button: Forward or Next 5">
            <a:hlinkClick r:id="" action="ppaction://hlinkshowjump?jump=nextslide" highlightClick="1"/>
          </p:cNvPr>
          <p:cNvSpPr/>
          <p:nvPr/>
        </p:nvSpPr>
        <p:spPr>
          <a:xfrm>
            <a:off x="1295400" y="5486400"/>
            <a:ext cx="838200" cy="762000"/>
          </a:xfrm>
          <a:prstGeom prst="actionButtonForwardNext">
            <a:avLst/>
          </a:prstGeom>
          <a:solidFill>
            <a:srgbClr val="00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24000" y="2514600"/>
            <a:ext cx="76200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00FF00"/>
                </a:solidFill>
              </a:rPr>
              <a:t>Baptism is one of two </a:t>
            </a:r>
          </a:p>
          <a:p>
            <a:endParaRPr lang="en-US" sz="3200" b="1" dirty="0" smtClean="0">
              <a:solidFill>
                <a:srgbClr val="00FF00"/>
              </a:solidFill>
            </a:endParaRPr>
          </a:p>
          <a:p>
            <a:r>
              <a:rPr lang="en-US" sz="3200" b="1" dirty="0" smtClean="0">
                <a:solidFill>
                  <a:srgbClr val="00FF00"/>
                </a:solidFill>
              </a:rPr>
              <a:t>___________________</a:t>
            </a:r>
          </a:p>
          <a:p>
            <a:r>
              <a:rPr lang="en-US" sz="3200" b="1" dirty="0" smtClean="0">
                <a:solidFill>
                  <a:srgbClr val="00FF00"/>
                </a:solidFill>
              </a:rPr>
              <a:t>of the Lutheran Church.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24000" y="3276600"/>
            <a:ext cx="4038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Sacraments</a:t>
            </a:r>
            <a:endParaRPr lang="en-US" sz="1600" dirty="0" smtClean="0">
              <a:solidFill>
                <a:schemeClr val="bg1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6324600" y="990600"/>
            <a:ext cx="1066800" cy="1066800"/>
          </a:xfrm>
          <a:prstGeom prst="ellipse">
            <a:avLst/>
          </a:prstGeom>
          <a:solidFill>
            <a:srgbClr val="00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ring Lesson" pitchFamily="2" charset="0"/>
              </a:rPr>
              <a:t>a</a:t>
            </a:r>
            <a:endParaRPr lang="en-US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oring Lesson" pitchFamily="2" charset="0"/>
            </a:endParaRPr>
          </a:p>
        </p:txBody>
      </p:sp>
      <p:sp>
        <p:nvSpPr>
          <p:cNvPr id="12" name="Action Button: Back or Previous 11">
            <a:hlinkClick r:id="" action="ppaction://hlinkshowjump?jump=firstslide" highlightClick="1">
              <a:snd r:embed="rId2" name="thtsall.wav"/>
            </a:hlinkClick>
          </p:cNvPr>
          <p:cNvSpPr/>
          <p:nvPr/>
        </p:nvSpPr>
        <p:spPr>
          <a:xfrm>
            <a:off x="7696200" y="5334000"/>
            <a:ext cx="990600" cy="990600"/>
          </a:xfrm>
          <a:prstGeom prst="actionButtonBackPrevious">
            <a:avLst/>
          </a:prstGeom>
          <a:solidFill>
            <a:srgbClr val="00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828800" y="990600"/>
            <a:ext cx="305711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Baptism</a:t>
            </a:r>
            <a:endParaRPr lang="en-US" sz="6600" b="1" dirty="0">
              <a:solidFill>
                <a:srgbClr val="00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 build="allAtOnce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Q’s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95600" y="1219200"/>
            <a:ext cx="5556329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In Matthew 28, who 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gave the command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to baptize people and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teach them?</a:t>
            </a: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867400"/>
            <a:ext cx="533400" cy="457200"/>
          </a:xfrm>
          <a:prstGeom prst="actionButtonBackPrevious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3962400" y="3581400"/>
            <a:ext cx="3733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>
                <a:solidFill>
                  <a:srgbClr val="FF6600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Bog Standard" pitchFamily="2" charset="0"/>
              </a:rPr>
              <a:t>Jesus</a:t>
            </a:r>
            <a:endParaRPr lang="en-US" sz="4800" dirty="0">
              <a:solidFill>
                <a:srgbClr val="FF6600"/>
              </a:solidFill>
              <a:effectLst>
                <a:glow rad="139700">
                  <a:schemeClr val="bg1"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Q’s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95600" y="304800"/>
            <a:ext cx="60198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John the Baptist’s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baptism was a baptism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of:</a:t>
            </a:r>
          </a:p>
          <a:p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Reconciliation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Repentance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Deliverance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Forgiveness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Love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09600" y="5410200"/>
            <a:ext cx="6858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solidFill>
                  <a:srgbClr val="FF6600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Bog Standard" pitchFamily="2" charset="0"/>
              </a:rPr>
              <a:t>b  Repentance</a:t>
            </a:r>
            <a:endParaRPr lang="en-US" sz="2000" dirty="0">
              <a:solidFill>
                <a:srgbClr val="FF6600"/>
              </a:solidFill>
              <a:effectLst>
                <a:glow rad="139700">
                  <a:schemeClr val="bg1"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867400"/>
            <a:ext cx="533400" cy="457200"/>
          </a:xfrm>
          <a:prstGeom prst="actionButtonBackPrevious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Q’s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85491" y="1524000"/>
            <a:ext cx="6458509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Fill in the blank:</a:t>
            </a:r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Baptism is water used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in accordance with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God’s command and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connected with God’s</a:t>
            </a:r>
          </a:p>
          <a:p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____________.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0" y="4876800"/>
            <a:ext cx="1981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FF6600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Bog Standard" pitchFamily="2" charset="0"/>
              </a:rPr>
              <a:t>Word</a:t>
            </a:r>
            <a:endParaRPr lang="en-US" sz="3600" dirty="0">
              <a:solidFill>
                <a:srgbClr val="FF6600"/>
              </a:solidFill>
              <a:effectLst>
                <a:glow rad="139700">
                  <a:schemeClr val="bg1"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867400"/>
            <a:ext cx="533400" cy="457200"/>
          </a:xfrm>
          <a:prstGeom prst="actionButtonBackPrevious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Lesson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19400" y="1295400"/>
            <a:ext cx="63246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True or False</a:t>
            </a:r>
          </a:p>
          <a:p>
            <a:endParaRPr lang="en-US" sz="36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Baptism is one of four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Lutheran Sacraments.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19400" y="3886200"/>
            <a:ext cx="31242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Bog Standard" pitchFamily="2" charset="0"/>
              </a:rPr>
              <a:t>False  </a:t>
            </a:r>
          </a:p>
          <a:p>
            <a:pPr algn="ctr"/>
            <a:r>
              <a:rPr lang="en-US" sz="6000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Bog Standard" pitchFamily="2" charset="0"/>
              </a:rPr>
              <a:t>1 of ?</a:t>
            </a:r>
            <a:endParaRPr lang="en-US" sz="1400" dirty="0">
              <a:solidFill>
                <a:schemeClr val="tx2">
                  <a:lumMod val="60000"/>
                  <a:lumOff val="40000"/>
                </a:schemeClr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867400"/>
            <a:ext cx="533400" cy="457200"/>
          </a:xfrm>
          <a:prstGeom prst="actionButtonBackPrevious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Lesson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19400" y="1143000"/>
            <a:ext cx="577433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A mode of baptism</a:t>
            </a:r>
          </a:p>
          <a:p>
            <a:endParaRPr lang="en-US" sz="36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is a ____________</a:t>
            </a:r>
          </a:p>
          <a:p>
            <a:endParaRPr lang="en-US" sz="36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of baptism.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038600" y="1981200"/>
            <a:ext cx="3276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solidFill>
                  <a:srgbClr val="0000FF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method</a:t>
            </a:r>
            <a:endParaRPr lang="en-US" sz="300" dirty="0">
              <a:solidFill>
                <a:srgbClr val="0000FF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867400"/>
            <a:ext cx="533400" cy="457200"/>
          </a:xfrm>
          <a:prstGeom prst="actionButtonBackPrevious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Lesson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867400"/>
            <a:ext cx="533400" cy="457200"/>
          </a:xfrm>
          <a:prstGeom prst="actionButtonBackPrevious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590800" y="2590800"/>
            <a:ext cx="62161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What needs to follow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baptism?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752600" y="4419600"/>
            <a:ext cx="7162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0000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Bog Standard" pitchFamily="2" charset="0"/>
              </a:rPr>
              <a:t>Instruction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Lesson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95600" y="1219200"/>
            <a:ext cx="60198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 smtClean="0">
                <a:solidFill>
                  <a:schemeClr val="bg1"/>
                </a:solidFill>
                <a:latin typeface="Bog Standard" pitchFamily="2" charset="0"/>
              </a:rPr>
              <a:t>UnScramble</a:t>
            </a: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 these key words from our lesson:</a:t>
            </a:r>
          </a:p>
          <a:p>
            <a:endParaRPr lang="en-US" sz="1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endParaRPr lang="en-US" sz="1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4400" dirty="0" err="1" smtClean="0">
                <a:solidFill>
                  <a:schemeClr val="bg1"/>
                </a:solidFill>
                <a:latin typeface="Bog Standard" pitchFamily="2" charset="0"/>
              </a:rPr>
              <a:t>mistbap</a:t>
            </a:r>
            <a:r>
              <a:rPr lang="en-US" sz="4400" dirty="0" smtClean="0">
                <a:solidFill>
                  <a:schemeClr val="bg1"/>
                </a:solidFill>
                <a:latin typeface="Bog Standard" pitchFamily="2" charset="0"/>
              </a:rPr>
              <a:t>  </a:t>
            </a:r>
            <a:r>
              <a:rPr lang="en-US" sz="4400" dirty="0" err="1" smtClean="0">
                <a:solidFill>
                  <a:schemeClr val="bg1"/>
                </a:solidFill>
                <a:latin typeface="Bog Standard" pitchFamily="2" charset="0"/>
              </a:rPr>
              <a:t>careg</a:t>
            </a:r>
            <a:endParaRPr lang="en-US" sz="4800" dirty="0" smtClean="0">
              <a:solidFill>
                <a:schemeClr val="bg1"/>
              </a:solidFill>
              <a:latin typeface="Bog Standard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000" y="4495800"/>
            <a:ext cx="8458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chemeClr val="accent1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baptism   grace</a:t>
            </a:r>
            <a:endParaRPr lang="en-US" sz="3600" dirty="0" smtClean="0">
              <a:solidFill>
                <a:schemeClr val="accent1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867400"/>
            <a:ext cx="533400" cy="457200"/>
          </a:xfrm>
          <a:prstGeom prst="actionButtonBackPrevious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1495</TotalTime>
  <Words>476</Words>
  <Application>Microsoft Office PowerPoint</Application>
  <PresentationFormat>On-screen Show (4:3)</PresentationFormat>
  <Paragraphs>224</Paragraphs>
  <Slides>21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Bruce G Stumbo</dc:creator>
  <cp:lastModifiedBy>Bruce</cp:lastModifiedBy>
  <cp:revision>296</cp:revision>
  <dcterms:created xsi:type="dcterms:W3CDTF">2008-10-17T16:50:40Z</dcterms:created>
  <dcterms:modified xsi:type="dcterms:W3CDTF">2011-10-25T20:35:34Z</dcterms:modified>
</cp:coreProperties>
</file>