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75" r:id="rId19"/>
    <p:sldId id="297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990099"/>
    <a:srgbClr val="FF6600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63ADA-153E-4450-9715-37A3C97EC748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2C6CB-8386-4D0F-AD7F-48B4425494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A0B9E-3BF3-46F6-8021-EE54CB144B47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0.xml"/><Relationship Id="rId3" Type="http://schemas.openxmlformats.org/officeDocument/2006/relationships/slide" Target="slide2.xml"/><Relationship Id="rId7" Type="http://schemas.openxmlformats.org/officeDocument/2006/relationships/slide" Target="slide18.xml"/><Relationship Id="rId12" Type="http://schemas.openxmlformats.org/officeDocument/2006/relationships/slide" Target="slide8.xml"/><Relationship Id="rId17" Type="http://schemas.openxmlformats.org/officeDocument/2006/relationships/slide" Target="slide17.xml"/><Relationship Id="rId2" Type="http://schemas.openxmlformats.org/officeDocument/2006/relationships/notesSlide" Target="../notesSlides/notesSlide1.xml"/><Relationship Id="rId16" Type="http://schemas.openxmlformats.org/officeDocument/2006/relationships/slide" Target="slide1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11" Type="http://schemas.openxmlformats.org/officeDocument/2006/relationships/slide" Target="slide4.xml"/><Relationship Id="rId5" Type="http://schemas.openxmlformats.org/officeDocument/2006/relationships/slide" Target="slide10.xml"/><Relationship Id="rId15" Type="http://schemas.openxmlformats.org/officeDocument/2006/relationships/slide" Target="slide5.xml"/><Relationship Id="rId10" Type="http://schemas.openxmlformats.org/officeDocument/2006/relationships/slide" Target="slide15.xml"/><Relationship Id="rId19" Type="http://schemas.openxmlformats.org/officeDocument/2006/relationships/audio" Target="../media/audio1.wav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514600" y="0"/>
            <a:ext cx="21590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24400" y="0"/>
            <a:ext cx="2184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934200" y="0"/>
            <a:ext cx="22098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 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9" name="Rounded Rectangle 8">
            <a:hlinkClick r:id="rId3" action="ppaction://hlinksldjump"/>
          </p:cNvPr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Rounded Rectangle 9">
            <a:hlinkClick r:id="rId4" action="ppaction://hlinksldjump"/>
          </p:cNvPr>
          <p:cNvSpPr/>
          <p:nvPr/>
        </p:nvSpPr>
        <p:spPr>
          <a:xfrm>
            <a:off x="2438400" y="990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4699000" y="990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6934200" y="990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0" y="2133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463800" y="2133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4699000" y="2133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6" name="Rounded Rectangle 15">
            <a:hlinkClick r:id="rId10" action="ppaction://hlinksldjump"/>
          </p:cNvPr>
          <p:cNvSpPr/>
          <p:nvPr/>
        </p:nvSpPr>
        <p:spPr>
          <a:xfrm>
            <a:off x="6934200" y="2133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7" name="Rounded Rectangle 16">
            <a:hlinkClick r:id="rId11" action="ppaction://hlinksldjump"/>
          </p:cNvPr>
          <p:cNvSpPr/>
          <p:nvPr/>
        </p:nvSpPr>
        <p:spPr>
          <a:xfrm>
            <a:off x="0" y="3276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8" name="Rounded Rectangle 17">
            <a:hlinkClick r:id="rId12" action="ppaction://hlinksldjump"/>
          </p:cNvPr>
          <p:cNvSpPr/>
          <p:nvPr/>
        </p:nvSpPr>
        <p:spPr>
          <a:xfrm>
            <a:off x="2463800" y="3276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9" name="Rounded Rectangle 18">
            <a:hlinkClick r:id="rId13" action="ppaction://hlinksldjump"/>
          </p:cNvPr>
          <p:cNvSpPr/>
          <p:nvPr/>
        </p:nvSpPr>
        <p:spPr>
          <a:xfrm>
            <a:off x="4699000" y="3276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0" name="Rounded Rectangle 19">
            <a:hlinkClick r:id="rId14" action="ppaction://hlinksldjump"/>
          </p:cNvPr>
          <p:cNvSpPr/>
          <p:nvPr/>
        </p:nvSpPr>
        <p:spPr>
          <a:xfrm>
            <a:off x="6934200" y="3276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1" name="Rounded Rectangle 20">
            <a:hlinkClick r:id="rId15" action="ppaction://hlinksldjump"/>
          </p:cNvPr>
          <p:cNvSpPr/>
          <p:nvPr/>
        </p:nvSpPr>
        <p:spPr>
          <a:xfrm>
            <a:off x="0" y="4419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2" name="Rounded Rectangle 21">
            <a:hlinkClick r:id="rId4" action="ppaction://hlinksldjump"/>
          </p:cNvPr>
          <p:cNvSpPr/>
          <p:nvPr/>
        </p:nvSpPr>
        <p:spPr>
          <a:xfrm>
            <a:off x="2463800" y="4419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3" name="Rounded Rectangle 22">
            <a:hlinkClick r:id="rId16" action="ppaction://hlinksldjump"/>
          </p:cNvPr>
          <p:cNvSpPr/>
          <p:nvPr/>
        </p:nvSpPr>
        <p:spPr>
          <a:xfrm>
            <a:off x="4699000" y="4419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4" name="Rounded Rectangle 23">
            <a:hlinkClick r:id="rId17" action="ppaction://hlinksldjump"/>
          </p:cNvPr>
          <p:cNvSpPr/>
          <p:nvPr/>
        </p:nvSpPr>
        <p:spPr>
          <a:xfrm>
            <a:off x="6934200" y="4419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9" name="Smiley Face 28">
            <a:hlinkClick r:id="rId18" action="ppaction://hlinksldjump">
              <a:snd r:embed="rId19" name="ENTRANCE.WAV"/>
            </a:hlinkClick>
          </p:cNvPr>
          <p:cNvSpPr/>
          <p:nvPr/>
        </p:nvSpPr>
        <p:spPr>
          <a:xfrm>
            <a:off x="4648200" y="5715000"/>
            <a:ext cx="914400" cy="838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786991" y="5791200"/>
            <a:ext cx="3357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  <a:latin typeface="Boring Lesson" pitchFamily="2" charset="0"/>
              </a:rPr>
              <a:t>RiskIT</a:t>
            </a:r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!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600" y="6096000"/>
            <a:ext cx="40254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Lesson 40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4400" y="5562600"/>
            <a:ext cx="25683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Sound ttnorm" pitchFamily="2" charset="0"/>
              </a:rPr>
              <a:t>Confirm</a:t>
            </a:r>
            <a:r>
              <a:rPr lang="en-US" sz="3600" dirty="0" err="1" smtClean="0">
                <a:solidFill>
                  <a:srgbClr val="00FF00"/>
                </a:solidFill>
                <a:latin typeface="Arial Black" pitchFamily="34" charset="0"/>
              </a:rPr>
              <a:t>IT</a:t>
            </a:r>
            <a:r>
              <a:rPr lang="en-US" sz="3600" dirty="0" smtClean="0">
                <a:solidFill>
                  <a:srgbClr val="00FF00"/>
                </a:solidFill>
                <a:latin typeface="Arial Black" pitchFamily="34" charset="0"/>
              </a:rPr>
              <a:t>!</a:t>
            </a:r>
            <a:endParaRPr lang="en-US" sz="3600" dirty="0">
              <a:solidFill>
                <a:srgbClr val="00FF00"/>
              </a:solidFill>
              <a:latin typeface="Sound ttnor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581400" y="304800"/>
            <a:ext cx="38042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Luke 18:15-17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4800" y="3810000"/>
            <a:ext cx="1905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A</a:t>
            </a:r>
            <a:endParaRPr lang="en-US" sz="400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67000" y="1066800"/>
            <a:ext cx="6332183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Who got grumpy when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people brought their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kids to Jesus for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blessing?</a:t>
            </a:r>
            <a:b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a) The Disciples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b) The Pharisees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c) The Sadducees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d) The Temple Guards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3581400"/>
            <a:ext cx="8458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The kingdom</a:t>
            </a:r>
          </a:p>
          <a:p>
            <a:pPr algn="ctr"/>
            <a:r>
              <a:rPr lang="en-US" sz="60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of God</a:t>
            </a:r>
            <a:endParaRPr lang="en-US" sz="11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590800" y="1828800"/>
            <a:ext cx="63289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Jesus said that something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belonged to the children;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what was it?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81400" y="990600"/>
            <a:ext cx="38042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Luke 18:15-17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2800" y="4191000"/>
            <a:ext cx="2667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little</a:t>
            </a:r>
            <a:endParaRPr lang="en-US" sz="20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048000" y="1905000"/>
            <a:ext cx="5495415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Jesus said, “I tell you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truth, anyone who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will not receive the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kingdom of God like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 __________ _________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will never enter it.”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67400" y="4191000"/>
            <a:ext cx="2667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child</a:t>
            </a:r>
            <a:endParaRPr lang="en-US" sz="20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62400" y="685800"/>
            <a:ext cx="29690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Luke 18:17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3886200"/>
            <a:ext cx="1600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D</a:t>
            </a:r>
            <a:endParaRPr lang="en-US" sz="44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686783" y="1371600"/>
            <a:ext cx="6170279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Who were being brought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to Jesus in this passage?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Teenagers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elderly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aged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Babies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Middle aged people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62400" y="457200"/>
            <a:ext cx="38042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Luke 18:15-17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24400" y="685800"/>
            <a:ext cx="18966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Candy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24200" y="4114800"/>
            <a:ext cx="5105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M&amp;M’s</a:t>
            </a:r>
            <a:endParaRPr lang="en-US" sz="1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590800" y="1981201"/>
            <a:ext cx="6248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Name a candy that only has letters (not words)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for a name.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667000" y="1676400"/>
            <a:ext cx="6248400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1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Which candy bar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is named after a 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town in Pennsylvania?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886200" y="3962400"/>
            <a:ext cx="3962400" cy="110799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marL="742950" indent="-742950"/>
            <a:r>
              <a:rPr lang="en-US" sz="6600" dirty="0" smtClean="0">
                <a:solidFill>
                  <a:schemeClr val="bg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  <a:latin typeface="Bog Standard" pitchFamily="2" charset="0"/>
              </a:rPr>
              <a:t>Hershey</a:t>
            </a:r>
            <a:endParaRPr lang="en-US" sz="3200" dirty="0" smtClean="0">
              <a:solidFill>
                <a:schemeClr val="bg1"/>
              </a:solidFill>
              <a:effectLst>
                <a:glow rad="101600">
                  <a:schemeClr val="bg2">
                    <a:alpha val="6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24400" y="685800"/>
            <a:ext cx="18966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Candy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3657600"/>
            <a:ext cx="1143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206750" algn="l"/>
              </a:tabLst>
            </a:pPr>
            <a:r>
              <a:rPr lang="en-US" sz="115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C</a:t>
            </a:r>
            <a:endParaRPr lang="en-US" sz="2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895600" y="1524000"/>
            <a:ext cx="6248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What is the main ingredient in a jelly bean?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Jelly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Beans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Sugar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Lactose</a:t>
            </a:r>
          </a:p>
          <a:p>
            <a:pPr marL="514350" indent="-514350">
              <a:buAutoNum type="alphaLcParenR"/>
            </a:pPr>
            <a:r>
              <a:rPr lang="en-US" sz="3200" dirty="0" err="1" smtClean="0">
                <a:solidFill>
                  <a:schemeClr val="bg1"/>
                </a:solidFill>
                <a:latin typeface="Bog Standard" pitchFamily="2" charset="0"/>
              </a:rPr>
              <a:t>Limangellofluride</a:t>
            </a: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b &amp; c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24400" y="685800"/>
            <a:ext cx="18966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Candy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305800" y="61722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800" y="914400"/>
            <a:ext cx="63246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en-US" sz="3600" dirty="0" smtClean="0">
                <a:solidFill>
                  <a:srgbClr val="FF0000"/>
                </a:solidFill>
                <a:latin typeface="Bog Standard" pitchFamily="2" charset="0"/>
              </a:rPr>
              <a:t>BOGGLE THIS:</a:t>
            </a:r>
          </a:p>
          <a:p>
            <a:pPr marL="742950" indent="-742950"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Name all the candy</a:t>
            </a:r>
          </a:p>
          <a:p>
            <a:pPr marL="742950" indent="-742950"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bars you can as fast as you can. When I say “go” you have one minute to write down your list.</a:t>
            </a:r>
          </a:p>
          <a:p>
            <a:pPr marL="742950" indent="-742950" algn="ctr"/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(1000 pts. for </a:t>
            </a:r>
            <a:r>
              <a:rPr lang="en-US" sz="2800" dirty="0" smtClean="0">
                <a:solidFill>
                  <a:srgbClr val="FF0000"/>
                </a:solidFill>
                <a:latin typeface="Bog Standard" pitchFamily="2" charset="0"/>
              </a:rPr>
              <a:t>each one </a:t>
            </a: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you name which </a:t>
            </a:r>
            <a:r>
              <a:rPr lang="en-US" sz="2800" u="sng" dirty="0" smtClean="0">
                <a:solidFill>
                  <a:schemeClr val="bg1"/>
                </a:solidFill>
                <a:latin typeface="Bog Standard" pitchFamily="2" charset="0"/>
              </a:rPr>
              <a:t>no one</a:t>
            </a:r>
          </a:p>
          <a:p>
            <a:pPr marL="742950" indent="-742950" algn="ctr"/>
            <a:r>
              <a:rPr lang="en-US" sz="2800" u="sng" dirty="0" smtClean="0">
                <a:solidFill>
                  <a:schemeClr val="bg1"/>
                </a:solidFill>
                <a:latin typeface="Bog Standard" pitchFamily="2" charset="0"/>
              </a:rPr>
              <a:t>else does</a:t>
            </a: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.)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24400" y="228600"/>
            <a:ext cx="18966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Candy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066800" y="43434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066800" y="43434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990600"/>
            <a:ext cx="60960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Which of the following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should not be baptized?</a:t>
            </a:r>
          </a:p>
          <a:p>
            <a:endParaRPr lang="en-US" sz="28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Live people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Dead people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Infants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The elderly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Believers in Christ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Unbelievers</a:t>
            </a: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Teens</a:t>
            </a:r>
          </a:p>
          <a:p>
            <a:pPr marL="514350" indent="-514350">
              <a:buAutoNum type="alphaLcParenR"/>
            </a:pPr>
            <a:r>
              <a:rPr lang="en-US" sz="2800" dirty="0" err="1" smtClean="0">
                <a:solidFill>
                  <a:schemeClr val="bg1"/>
                </a:solidFill>
                <a:latin typeface="Bog Standard" pitchFamily="2" charset="0"/>
              </a:rPr>
              <a:t>Tweens</a:t>
            </a:r>
            <a:endParaRPr lang="en-US" sz="28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Young Adults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800" y="4191000"/>
            <a:ext cx="2362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B F</a:t>
            </a:r>
            <a:endParaRPr lang="en-US" sz="1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ghtning Bolt 4"/>
          <p:cNvSpPr/>
          <p:nvPr/>
        </p:nvSpPr>
        <p:spPr>
          <a:xfrm>
            <a:off x="914400" y="304800"/>
            <a:ext cx="7620000" cy="5867400"/>
          </a:xfrm>
          <a:prstGeom prst="lightningBol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143000" y="685800"/>
            <a:ext cx="7067063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Add up your total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points and determine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much you will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risk on this category: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4600" y="5334000"/>
            <a:ext cx="4876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n>
                  <a:solidFill>
                    <a:schemeClr val="bg1"/>
                  </a:solidFill>
                </a:ln>
                <a:solidFill>
                  <a:srgbClr val="00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Infant Baptism</a:t>
            </a:r>
            <a:endParaRPr lang="en-US" sz="6000" b="1" dirty="0">
              <a:ln>
                <a:solidFill>
                  <a:schemeClr val="bg1"/>
                </a:solidFill>
              </a:ln>
              <a:solidFill>
                <a:srgbClr val="00FF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295400" y="5486400"/>
            <a:ext cx="838200" cy="762000"/>
          </a:xfrm>
          <a:prstGeom prst="actionButtonForwardNext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4000" y="2514600"/>
            <a:ext cx="7620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FF00"/>
                </a:solidFill>
              </a:rPr>
              <a:t>Baptism is a wonderful beginning</a:t>
            </a:r>
          </a:p>
          <a:p>
            <a:r>
              <a:rPr lang="en-US" sz="3200" b="1" dirty="0" smtClean="0">
                <a:solidFill>
                  <a:srgbClr val="00FF00"/>
                </a:solidFill>
              </a:rPr>
              <a:t>for anyone, even children. Baptism</a:t>
            </a:r>
          </a:p>
          <a:p>
            <a:r>
              <a:rPr lang="en-US" sz="3200" b="1" dirty="0" smtClean="0">
                <a:solidFill>
                  <a:srgbClr val="00FF00"/>
                </a:solidFill>
              </a:rPr>
              <a:t>should be followed by God’s</a:t>
            </a:r>
          </a:p>
          <a:p>
            <a:endParaRPr lang="en-US" sz="3200" b="1" dirty="0" smtClean="0">
              <a:solidFill>
                <a:srgbClr val="00FF00"/>
              </a:solidFill>
            </a:endParaRPr>
          </a:p>
          <a:p>
            <a:r>
              <a:rPr lang="en-US" sz="3200" b="1" dirty="0" smtClean="0">
                <a:solidFill>
                  <a:srgbClr val="00FF00"/>
                </a:solidFill>
              </a:rPr>
              <a:t>_______________________.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62200" y="4267200"/>
            <a:ext cx="2971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teaching</a:t>
            </a:r>
            <a:endParaRPr lang="en-US" sz="16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324600" y="990600"/>
            <a:ext cx="1066800" cy="1066800"/>
          </a:xfrm>
          <a:prstGeom prst="ellipse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ring Lesson" pitchFamily="2" charset="0"/>
              </a:rPr>
              <a:t>a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ring Lesson" pitchFamily="2" charset="0"/>
            </a:endParaRPr>
          </a:p>
        </p:txBody>
      </p:sp>
      <p:sp>
        <p:nvSpPr>
          <p:cNvPr id="12" name="Action Button: Back or Previous 11">
            <a:hlinkClick r:id="" action="ppaction://hlinkshowjump?jump=firstslide" highlightClick="1">
              <a:snd r:embed="rId2" name="thtsall.wav"/>
            </a:hlinkClick>
          </p:cNvPr>
          <p:cNvSpPr/>
          <p:nvPr/>
        </p:nvSpPr>
        <p:spPr>
          <a:xfrm>
            <a:off x="7696200" y="5334000"/>
            <a:ext cx="990600" cy="990600"/>
          </a:xfrm>
          <a:prstGeom prst="actionButtonBackPrevious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14400" y="990600"/>
            <a:ext cx="533460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Infant Baptism</a:t>
            </a:r>
            <a:endParaRPr lang="en-US" sz="66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1219200"/>
            <a:ext cx="55964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Who said little children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can have faith, in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Matthew 18:6?</a:t>
            </a: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962400" y="3581400"/>
            <a:ext cx="3733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Jesus</a:t>
            </a:r>
            <a:endParaRPr lang="en-US" sz="48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304800"/>
            <a:ext cx="60198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Baptized children are: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On their way to salvation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Saved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Potentially saved but they have to prove their worth later.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Positioned for salvation when they come of age.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3886200"/>
            <a:ext cx="14478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B</a:t>
            </a:r>
            <a:endParaRPr lang="en-US" sz="2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85491" y="228600"/>
            <a:ext cx="64585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Q341 mentions 7 reasons why children should be baptized. Give </a:t>
            </a:r>
            <a:r>
              <a:rPr lang="en-US" sz="3600" dirty="0" smtClean="0">
                <a:solidFill>
                  <a:srgbClr val="FF0000"/>
                </a:solidFill>
                <a:latin typeface="Bog Standard" pitchFamily="2" charset="0"/>
              </a:rPr>
              <a:t>two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of them.</a:t>
            </a:r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90800" y="2438400"/>
            <a:ext cx="62484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n>
                  <a:solidFill>
                    <a:schemeClr val="bg1"/>
                  </a:solidFill>
                </a:ln>
                <a:solidFill>
                  <a:srgbClr val="FF6600"/>
                </a:solidFill>
                <a:effectLst/>
                <a:latin typeface="Bog Standard" pitchFamily="2" charset="0"/>
              </a:rPr>
              <a:t>Helpless,      Sinners,</a:t>
            </a:r>
          </a:p>
          <a:p>
            <a:r>
              <a:rPr lang="en-US" sz="3200" dirty="0" smtClean="0">
                <a:ln>
                  <a:solidFill>
                    <a:schemeClr val="bg1"/>
                  </a:solidFill>
                </a:ln>
                <a:solidFill>
                  <a:srgbClr val="FF6600"/>
                </a:solidFill>
                <a:effectLst/>
                <a:latin typeface="Bog Standard" pitchFamily="2" charset="0"/>
              </a:rPr>
              <a:t>Can receive the   </a:t>
            </a:r>
          </a:p>
          <a:p>
            <a:r>
              <a:rPr lang="en-US" sz="3200" dirty="0" smtClean="0">
                <a:ln>
                  <a:solidFill>
                    <a:schemeClr val="bg1"/>
                  </a:solidFill>
                </a:ln>
                <a:solidFill>
                  <a:srgbClr val="FF6600"/>
                </a:solidFill>
                <a:effectLst/>
                <a:latin typeface="Bog Standard" pitchFamily="2" charset="0"/>
              </a:rPr>
              <a:t>  blessings of baptism,</a:t>
            </a:r>
          </a:p>
          <a:p>
            <a:r>
              <a:rPr lang="en-US" sz="3200" dirty="0" smtClean="0">
                <a:ln>
                  <a:solidFill>
                    <a:schemeClr val="bg1"/>
                  </a:solidFill>
                </a:ln>
                <a:solidFill>
                  <a:srgbClr val="FF6600"/>
                </a:solidFill>
                <a:effectLst/>
                <a:latin typeface="Bog Standard" pitchFamily="2" charset="0"/>
              </a:rPr>
              <a:t>Capable of believing,</a:t>
            </a:r>
          </a:p>
          <a:p>
            <a:r>
              <a:rPr lang="en-US" sz="3200" dirty="0" smtClean="0">
                <a:ln>
                  <a:solidFill>
                    <a:schemeClr val="bg1"/>
                  </a:solidFill>
                </a:ln>
                <a:solidFill>
                  <a:srgbClr val="FF6600"/>
                </a:solidFill>
                <a:effectLst/>
                <a:latin typeface="Bog Standard" pitchFamily="2" charset="0"/>
              </a:rPr>
              <a:t>Are part of “all nations,”</a:t>
            </a:r>
          </a:p>
          <a:p>
            <a:r>
              <a:rPr lang="en-US" sz="3200" dirty="0" smtClean="0">
                <a:ln>
                  <a:solidFill>
                    <a:schemeClr val="bg1"/>
                  </a:solidFill>
                </a:ln>
                <a:solidFill>
                  <a:srgbClr val="FF6600"/>
                </a:solidFill>
                <a:effectLst/>
                <a:latin typeface="Bog Standard" pitchFamily="2" charset="0"/>
              </a:rPr>
              <a:t>Included in OT promise,</a:t>
            </a:r>
          </a:p>
          <a:p>
            <a:r>
              <a:rPr lang="en-US" sz="3200" dirty="0" smtClean="0">
                <a:ln>
                  <a:solidFill>
                    <a:schemeClr val="bg1"/>
                  </a:solidFill>
                </a:ln>
                <a:solidFill>
                  <a:srgbClr val="FF6600"/>
                </a:solidFill>
                <a:effectLst/>
                <a:latin typeface="Bog Standard" pitchFamily="2" charset="0"/>
              </a:rPr>
              <a:t>Early church baptized</a:t>
            </a:r>
          </a:p>
          <a:p>
            <a:r>
              <a:rPr lang="en-US" sz="3200" dirty="0" smtClean="0">
                <a:ln>
                  <a:solidFill>
                    <a:schemeClr val="bg1"/>
                  </a:solidFill>
                </a:ln>
                <a:solidFill>
                  <a:srgbClr val="FF6600"/>
                </a:solidFill>
                <a:effectLst/>
                <a:latin typeface="Bog Standard" pitchFamily="2" charset="0"/>
              </a:rPr>
              <a:t>  entire households.</a:t>
            </a:r>
            <a:endParaRPr lang="en-US" sz="2800" dirty="0">
              <a:ln>
                <a:solidFill>
                  <a:schemeClr val="bg1"/>
                </a:solidFill>
              </a:ln>
              <a:solidFill>
                <a:srgbClr val="FF6600"/>
              </a:solidFill>
              <a:effectLst/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685800" y="5181600"/>
            <a:ext cx="914400" cy="838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1295400"/>
            <a:ext cx="6324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Romans 3:23 tells us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that all people have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one thing in common.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All people are: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19400" y="3886200"/>
            <a:ext cx="3124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Sinners</a:t>
            </a:r>
            <a:endParaRPr lang="en-US" sz="1400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1143000"/>
            <a:ext cx="57743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Children need to 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be saved from their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________, too.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62200" y="3124200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0000FF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sin</a:t>
            </a:r>
            <a:endParaRPr lang="en-US" sz="300" dirty="0">
              <a:solidFill>
                <a:srgbClr val="0000FF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743200" y="609600"/>
            <a:ext cx="621613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What Old Testament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character was mentioned in this lesson as a good example of getting to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know God?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71600" y="4191000"/>
            <a:ext cx="716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g Standard" pitchFamily="2" charset="0"/>
              </a:rPr>
              <a:t>Samuel</a:t>
            </a:r>
            <a:endParaRPr lang="en-US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1219200"/>
            <a:ext cx="60198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UnScramble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these key words from our lesson: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4400" dirty="0" err="1" smtClean="0">
                <a:solidFill>
                  <a:schemeClr val="bg1"/>
                </a:solidFill>
                <a:latin typeface="Bog Standard" pitchFamily="2" charset="0"/>
              </a:rPr>
              <a:t>ssnerin</a:t>
            </a:r>
            <a:r>
              <a:rPr lang="en-US" sz="4400" dirty="0" smtClean="0">
                <a:solidFill>
                  <a:schemeClr val="bg1"/>
                </a:solidFill>
                <a:latin typeface="Bog Standard" pitchFamily="2" charset="0"/>
              </a:rPr>
              <a:t>  </a:t>
            </a:r>
            <a:r>
              <a:rPr lang="en-US" sz="4400" dirty="0" err="1" smtClean="0">
                <a:solidFill>
                  <a:schemeClr val="bg1"/>
                </a:solidFill>
                <a:latin typeface="Bog Standard" pitchFamily="2" charset="0"/>
              </a:rPr>
              <a:t>debtpaiz</a:t>
            </a:r>
            <a:endParaRPr lang="en-US" sz="48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4191000"/>
            <a:ext cx="8458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n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sinners   baptized</a:t>
            </a:r>
            <a:endParaRPr lang="en-US" sz="3600" dirty="0" smtClean="0">
              <a:ln>
                <a:solidFill>
                  <a:schemeClr val="bg1"/>
                </a:solidFill>
              </a:ln>
              <a:solidFill>
                <a:schemeClr val="accent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1719</TotalTime>
  <Words>536</Words>
  <Application>Microsoft Office PowerPoint</Application>
  <PresentationFormat>On-screen Show (4:3)</PresentationFormat>
  <Paragraphs>226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Bruce G Stumbo</dc:creator>
  <cp:lastModifiedBy>Bruce</cp:lastModifiedBy>
  <cp:revision>329</cp:revision>
  <dcterms:created xsi:type="dcterms:W3CDTF">2008-10-17T16:50:40Z</dcterms:created>
  <dcterms:modified xsi:type="dcterms:W3CDTF">2012-01-12T23:12:03Z</dcterms:modified>
</cp:coreProperties>
</file>