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0000FF"/>
    <a:srgbClr val="CC0066"/>
    <a:srgbClr val="00FF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6.xml"/><Relationship Id="rId18" Type="http://schemas.openxmlformats.org/officeDocument/2006/relationships/slide" Target="slide20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12" Type="http://schemas.openxmlformats.org/officeDocument/2006/relationships/slide" Target="slide19.xml"/><Relationship Id="rId17" Type="http://schemas.openxmlformats.org/officeDocument/2006/relationships/slide" Target="slide17.xml"/><Relationship Id="rId2" Type="http://schemas.openxmlformats.org/officeDocument/2006/relationships/notesSlide" Target="../notesSlides/notesSlide1.xml"/><Relationship Id="rId16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8.xml"/><Relationship Id="rId5" Type="http://schemas.openxmlformats.org/officeDocument/2006/relationships/slide" Target="slide10.xml"/><Relationship Id="rId15" Type="http://schemas.openxmlformats.org/officeDocument/2006/relationships/slide" Target="slide9.xml"/><Relationship Id="rId10" Type="http://schemas.openxmlformats.org/officeDocument/2006/relationships/slide" Target="slide4.xml"/><Relationship Id="rId19" Type="http://schemas.openxmlformats.org/officeDocument/2006/relationships/audio" Target="../media/audio1.wav"/><Relationship Id="rId4" Type="http://schemas.openxmlformats.org/officeDocument/2006/relationships/slide" Target="slide6.xml"/><Relationship Id="rId9" Type="http://schemas.openxmlformats.org/officeDocument/2006/relationships/slide" Target="slide15.xml"/><Relationship Id="rId14" Type="http://schemas.openxmlformats.org/officeDocument/2006/relationships/slide" Target="slide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384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6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9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0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1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2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3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4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5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6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7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8" action="ppaction://hlinksldjump">
              <a:snd r:embed="rId19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0222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46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2000" y="4648200"/>
            <a:ext cx="838200" cy="7620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743200" y="304800"/>
            <a:ext cx="6042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1 Corinthians 11:17-34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10000" y="5029200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False!</a:t>
            </a:r>
            <a:endParaRPr lang="en-US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00221" y="1219200"/>
            <a:ext cx="6543779" cy="3570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False: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Paul wrote to the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Corinthians because he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was so pleased with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how they were doing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Communion Service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3581400"/>
            <a:ext cx="1295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B</a:t>
            </a:r>
            <a:endParaRPr lang="en-US" sz="4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8200" y="5791200"/>
            <a:ext cx="685800" cy="6858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15023" y="1295400"/>
            <a:ext cx="6328977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People who take the Lord’s Supper ‘unworthily’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actually come under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God’s: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Scrutiny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Judgment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Correction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Care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743200" y="304800"/>
            <a:ext cx="6042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1 Corinthians 11:17-34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3600" y="2819400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betrayed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2000" y="5410200"/>
            <a:ext cx="838200" cy="7620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743200" y="1981200"/>
            <a:ext cx="6400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“The Lord Jesus, on the 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night he was ____________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took bread . . . 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43200" y="685800"/>
            <a:ext cx="6042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1 Corinthians 11:17-34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657600"/>
            <a:ext cx="16002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D</a:t>
            </a:r>
            <a:endParaRPr lang="en-US" sz="44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8200" y="5867400"/>
            <a:ext cx="609600" cy="6096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715637" y="1981200"/>
            <a:ext cx="6338595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do we “proclaim”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when we “eat the bread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drink the cup”?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our faith in Christ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the power of Jesus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the knowledge of God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the death of Christ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19400" y="685800"/>
            <a:ext cx="6042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1 Corinthians 11:17-34</a:t>
            </a:r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14400" y="5715000"/>
            <a:ext cx="685800" cy="6858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352800" y="1828800"/>
            <a:ext cx="5257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two countries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does the U.S. share a border with?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4038600"/>
            <a:ext cx="746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n>
                  <a:solidFill>
                    <a:schemeClr val="bg1"/>
                  </a:solidFill>
                </a:ln>
                <a:solidFill>
                  <a:srgbClr val="990099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Canada &amp; Mexico</a:t>
            </a:r>
            <a:endParaRPr lang="en-US" sz="3200" dirty="0">
              <a:ln>
                <a:solidFill>
                  <a:schemeClr val="bg1"/>
                </a:solidFill>
              </a:ln>
              <a:solidFill>
                <a:srgbClr val="990099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9600" y="533400"/>
            <a:ext cx="2109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Borders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8200" y="6019800"/>
            <a:ext cx="685800" cy="6096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743200" y="1143000"/>
            <a:ext cx="640080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Go straight north from these U.S. states, which Canadian Province will you be in?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Minnesota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Montana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Washington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04800" y="3276600"/>
            <a:ext cx="1828800" cy="258532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742950" indent="-742950" algn="ctr"/>
            <a:r>
              <a:rPr lang="en-US" sz="54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a-2</a:t>
            </a:r>
          </a:p>
          <a:p>
            <a:pPr marL="742950" indent="-742950" algn="ctr"/>
            <a:r>
              <a:rPr lang="en-US" sz="54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b-3</a:t>
            </a:r>
          </a:p>
          <a:p>
            <a:pPr marL="742950" indent="-742950" algn="ctr"/>
            <a:r>
              <a:rPr lang="en-US" sz="54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c-1</a:t>
            </a:r>
            <a:endParaRPr lang="en-US" sz="32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71800" y="457200"/>
            <a:ext cx="55306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(Match the) Borders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44390" y="4267200"/>
            <a:ext cx="559961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British Columbia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Manitoba &amp; Ontario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Saskatchewan, Alberta,</a:t>
            </a:r>
            <a:b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and British Columbia </a:t>
            </a:r>
            <a:endParaRPr lang="en-US" sz="28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3429000"/>
            <a:ext cx="1828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206750" algn="l"/>
              </a:tabLst>
            </a:pPr>
            <a:r>
              <a:rPr lang="en-US" sz="13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D</a:t>
            </a:r>
            <a:endParaRPr lang="en-US" sz="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8200" y="5867400"/>
            <a:ext cx="685800" cy="6858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276600" y="1219200"/>
            <a:ext cx="5334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“Borders” also can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refer to a specific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business. What is it?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Taco stands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Pizza places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Airline in Australia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Bookstore chain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19600" y="228600"/>
            <a:ext cx="2109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Borders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90600" y="5486400"/>
            <a:ext cx="685800" cy="6858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048000" y="1066800"/>
            <a:ext cx="6096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Walk across </a:t>
            </a:r>
            <a:r>
              <a:rPr lang="en-US" sz="2800" u="sng" dirty="0" smtClean="0">
                <a:solidFill>
                  <a:schemeClr val="bg1"/>
                </a:solidFill>
                <a:latin typeface="Bog Standard" pitchFamily="2" charset="0"/>
              </a:rPr>
              <a:t>ANY</a:t>
            </a: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border of these countries and you’re gonna get wet!</a:t>
            </a:r>
          </a:p>
          <a:p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Japan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Australia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Paraguay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United States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Cuba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England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86200" y="5534561"/>
            <a:ext cx="381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ln>
                  <a:solidFill>
                    <a:schemeClr val="bg1"/>
                  </a:solidFill>
                </a:ln>
                <a:solidFill>
                  <a:srgbClr val="990099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A &amp; B</a:t>
            </a:r>
            <a:endParaRPr lang="en-US" dirty="0">
              <a:ln>
                <a:solidFill>
                  <a:schemeClr val="bg1"/>
                </a:solidFill>
              </a:ln>
              <a:solidFill>
                <a:srgbClr val="990099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19600" y="381000"/>
            <a:ext cx="2109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Borders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143000" y="44196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0" y="304800"/>
            <a:ext cx="5638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There are some very real spiritual benefits given to those who receive the elements in the Lord’s Supper.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28800" y="4343400"/>
            <a:ext cx="5943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True!</a:t>
            </a:r>
            <a:endParaRPr lang="en-US" sz="1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2600" y="5334000"/>
            <a:ext cx="739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n>
                  <a:solidFill>
                    <a:schemeClr val="bg1"/>
                  </a:solidFill>
                </a:ln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Benefits of the L.S.</a:t>
            </a:r>
            <a:endParaRPr lang="en-US" sz="6000" b="1" dirty="0">
              <a:ln>
                <a:solidFill>
                  <a:schemeClr val="bg1"/>
                </a:solidFill>
              </a:ln>
              <a:solidFill>
                <a:srgbClr val="00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533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1752600"/>
            <a:ext cx="838200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Which of these is NOT a 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benefit of the Lord’s Supper?</a:t>
            </a:r>
          </a:p>
          <a:p>
            <a:endParaRPr lang="en-US" sz="1000" b="1" dirty="0" smtClean="0">
              <a:solidFill>
                <a:srgbClr val="00FF00"/>
              </a:solidFill>
            </a:endParaRPr>
          </a:p>
          <a:p>
            <a:pPr marL="514350" indent="-514350">
              <a:buFont typeface="+mj-lt"/>
              <a:buAutoNum type="alphaLcParenR"/>
            </a:pPr>
            <a:r>
              <a:rPr lang="en-US" sz="3200" b="1" dirty="0" smtClean="0">
                <a:solidFill>
                  <a:srgbClr val="00FF00"/>
                </a:solidFill>
              </a:rPr>
              <a:t>Eternal security in Christ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b="1" dirty="0" smtClean="0">
                <a:solidFill>
                  <a:srgbClr val="00FF00"/>
                </a:solidFill>
              </a:rPr>
              <a:t>Forgiveness of Sin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b="1" dirty="0" smtClean="0">
                <a:solidFill>
                  <a:srgbClr val="00FF00"/>
                </a:solidFill>
              </a:rPr>
              <a:t>Strengthened faith, hope and love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b="1" dirty="0" smtClean="0">
                <a:solidFill>
                  <a:srgbClr val="00FF00"/>
                </a:solidFill>
              </a:rPr>
              <a:t>Closer fellowship with Christ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0" y="5105400"/>
            <a:ext cx="1143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867400" y="3810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62000" y="533400"/>
            <a:ext cx="502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Benefits of the L.S.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1066800"/>
            <a:ext cx="60821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Which of the following is NOT a benefit of the Lord’s Supper?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Forgiveness of sin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Fellowship with Christ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Knowing God’s will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Strengthened in faith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14400" y="5943600"/>
            <a:ext cx="685800" cy="6096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28600" y="3581400"/>
            <a:ext cx="1981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48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600200"/>
            <a:ext cx="6019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is it that makes the elements in the Lord’s Supper “effective”?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Jesus’ words/promises</a:t>
            </a:r>
          </a:p>
          <a:p>
            <a:pPr marL="228600" indent="-22860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Jesus’ example</a:t>
            </a:r>
          </a:p>
          <a:p>
            <a:pPr marL="228600" indent="-22860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Jesus experience</a:t>
            </a:r>
          </a:p>
          <a:p>
            <a:pPr marL="228600" indent="-22860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pastor’s words</a:t>
            </a:r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505200"/>
            <a:ext cx="16002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12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8200" y="5867400"/>
            <a:ext cx="685800" cy="6096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5491" y="304800"/>
            <a:ext cx="6458509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u="sng" dirty="0" smtClean="0">
                <a:solidFill>
                  <a:schemeClr val="accent6"/>
                </a:solidFill>
                <a:latin typeface="Bog Standard" pitchFamily="2" charset="0"/>
              </a:rPr>
              <a:t>Yes! or No!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People who “feel unworthy” to take the Lord’s Supper should never take it. It’s just too important and we have to be worthy to receive it.</a:t>
            </a: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4495800"/>
            <a:ext cx="73914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No!</a:t>
            </a:r>
            <a:r>
              <a:rPr lang="en-US" sz="28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latin typeface="Bog Standard" pitchFamily="2" charset="0"/>
              </a:rPr>
              <a:t> we </a:t>
            </a:r>
            <a:r>
              <a:rPr lang="en-US" sz="2800" u="sng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latin typeface="Bog Standard" pitchFamily="2" charset="0"/>
              </a:rPr>
              <a:t>should</a:t>
            </a:r>
            <a:r>
              <a:rPr lang="en-US" sz="28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latin typeface="Bog Standard" pitchFamily="2" charset="0"/>
              </a:rPr>
              <a:t> be humble</a:t>
            </a:r>
          </a:p>
          <a:p>
            <a:r>
              <a:rPr lang="en-US" sz="28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as we receive the elements</a:t>
            </a:r>
            <a:endParaRPr lang="en-US" sz="800" dirty="0">
              <a:ln>
                <a:solidFill>
                  <a:schemeClr val="bg1"/>
                </a:solidFill>
              </a:ln>
              <a:solidFill>
                <a:srgbClr val="FF6600"/>
              </a:solidFill>
              <a:effectLst/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562600"/>
            <a:ext cx="685800" cy="7620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990600"/>
            <a:ext cx="63246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What do the elements in the communion service represent or stand for: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Bread =  _____________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Wine = _______________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Bog Standard" pitchFamily="2" charset="0"/>
              </a:rPr>
              <a:t>(or juice)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0" y="3733800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body of Christ</a:t>
            </a:r>
            <a:endParaRPr lang="en-US" sz="1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14400" y="5486400"/>
            <a:ext cx="762000" cy="6858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953000" y="48768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blood of Christ</a:t>
            </a:r>
            <a:endParaRPr lang="en-US" sz="1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0800" y="381000"/>
            <a:ext cx="65532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We are told to “examine” ourselves b/4 receiving communion. This means we: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20700" indent="-520700"/>
            <a:r>
              <a:rPr lang="en-US" sz="2400" dirty="0" smtClean="0">
                <a:solidFill>
                  <a:schemeClr val="bg1"/>
                </a:solidFill>
                <a:latin typeface="Bog Standard" pitchFamily="2" charset="0"/>
              </a:rPr>
              <a:t>a) take a written test the pastor</a:t>
            </a:r>
            <a:br>
              <a:rPr lang="en-US" sz="24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2400" dirty="0" smtClean="0">
                <a:solidFill>
                  <a:schemeClr val="bg1"/>
                </a:solidFill>
                <a:latin typeface="Bog Standard" pitchFamily="2" charset="0"/>
              </a:rPr>
              <a:t>gives</a:t>
            </a:r>
          </a:p>
          <a:p>
            <a:pPr marL="742950" indent="-742950"/>
            <a:r>
              <a:rPr lang="en-US" sz="2400" dirty="0" smtClean="0">
                <a:solidFill>
                  <a:schemeClr val="bg1"/>
                </a:solidFill>
                <a:latin typeface="Bog Standard" pitchFamily="2" charset="0"/>
              </a:rPr>
              <a:t>b) know what the elements are</a:t>
            </a:r>
          </a:p>
          <a:p>
            <a:pPr marL="463550" indent="-463550"/>
            <a:r>
              <a:rPr lang="en-US" sz="2400" dirty="0" smtClean="0">
                <a:solidFill>
                  <a:schemeClr val="bg1"/>
                </a:solidFill>
                <a:latin typeface="Bog Standard" pitchFamily="2" charset="0"/>
              </a:rPr>
              <a:t>c) admit we have a need for the work of Jesus on the cross</a:t>
            </a:r>
          </a:p>
          <a:p>
            <a:pPr marL="463550" indent="-463550"/>
            <a:r>
              <a:rPr lang="en-US" sz="2400" dirty="0" smtClean="0">
                <a:solidFill>
                  <a:schemeClr val="bg1"/>
                </a:solidFill>
                <a:latin typeface="Bog Standard" pitchFamily="2" charset="0"/>
              </a:rPr>
              <a:t>d) have been Confirmed first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0" y="5029200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ln>
                  <a:solidFill>
                    <a:schemeClr val="bg1"/>
                  </a:solidFill>
                </a:ln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B &amp; C</a:t>
            </a:r>
            <a:endParaRPr lang="en-US" sz="800" dirty="0">
              <a:ln>
                <a:solidFill>
                  <a:schemeClr val="bg1"/>
                </a:solidFill>
              </a:ln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14400" y="5181600"/>
            <a:ext cx="762000" cy="6858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14400" y="5943600"/>
            <a:ext cx="685800" cy="6096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743200" y="609600"/>
            <a:ext cx="621613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Our attitude toward sin should be: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it will always be forgiven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doesn’t relate to the Lord’s Supper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I’m willing to ‘give up’ or turn away from any sin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3505200"/>
            <a:ext cx="2362200" cy="2215991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g Standard" pitchFamily="2" charset="0"/>
              </a:rPr>
              <a:t>C</a:t>
            </a:r>
            <a:endParaRPr lang="en-US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838200"/>
            <a:ext cx="60198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How often should we take part in a Communion Service?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once a month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weekly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regularly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every day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8200" y="5715000"/>
            <a:ext cx="762000" cy="6858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85800" y="3581400"/>
            <a:ext cx="9653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</a:t>
            </a:r>
            <a:endParaRPr lang="en-US" sz="4400" dirty="0">
              <a:ln w="12700">
                <a:solidFill>
                  <a:schemeClr val="bg1"/>
                </a:solidFill>
                <a:prstDash val="solid"/>
              </a:ln>
              <a:solidFill>
                <a:srgbClr val="0000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2429</TotalTime>
  <Words>648</Words>
  <Application>Microsoft Office PowerPoint</Application>
  <PresentationFormat>On-screen Show (4:3)</PresentationFormat>
  <Paragraphs>240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405</cp:revision>
  <dcterms:created xsi:type="dcterms:W3CDTF">2008-10-17T16:50:40Z</dcterms:created>
  <dcterms:modified xsi:type="dcterms:W3CDTF">2012-03-02T16:56:49Z</dcterms:modified>
</cp:coreProperties>
</file>