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00FF"/>
    <a:srgbClr val="CC0066"/>
    <a:srgbClr val="00FF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9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18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126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30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" y="4648200"/>
            <a:ext cx="838200" cy="7620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505200" y="304800"/>
            <a:ext cx="4818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Ephesians 3:14-21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86200" y="54102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True!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63727" y="1219200"/>
            <a:ext cx="6380273" cy="4124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Paul wrote this letter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the Ephesians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because he wanted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them to have a fuller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understanding of God’s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love.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3581400"/>
            <a:ext cx="1295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96200" y="5791200"/>
            <a:ext cx="914400" cy="838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5023" y="1295400"/>
            <a:ext cx="632897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According to this passage (in the NIV), who is it that lives in our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hearts?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Spirit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Christ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God the Father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Three-In-One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05200" y="304800"/>
            <a:ext cx="4818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Ephesians 3:14-21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3810000"/>
            <a:ext cx="32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Spirit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239000" y="5562600"/>
            <a:ext cx="914400" cy="838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971800" y="1600200"/>
            <a:ext cx="5867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“I pray that out of his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glorious riches he may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strengthen you with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power through the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 in your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inner being.”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57600" y="609600"/>
            <a:ext cx="39837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Ephesians 3:16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657600"/>
            <a:ext cx="16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44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96200" y="5791200"/>
            <a:ext cx="838200" cy="7620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124200" y="1828800"/>
            <a:ext cx="5514651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Paul prays that we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would be rooted and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established in: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faith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strength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hope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love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05200" y="914400"/>
            <a:ext cx="4818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Ephesians 3:14-21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715000"/>
            <a:ext cx="6858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352800" y="12954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is this animal?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5842337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Deer</a:t>
            </a:r>
            <a:endParaRPr lang="en-US" sz="3200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9600" y="533400"/>
            <a:ext cx="3021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Animal I.D.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pic>
        <p:nvPicPr>
          <p:cNvPr id="19" name="Picture 18" descr="deer 2.jpg"/>
          <p:cNvPicPr>
            <a:picLocks noChangeAspect="1"/>
          </p:cNvPicPr>
          <p:nvPr/>
        </p:nvPicPr>
        <p:blipFill>
          <a:blip r:embed="rId2" cstate="print"/>
          <a:srcRect l="59711" t="39717" r="27627" b="44781"/>
          <a:stretch>
            <a:fillRect/>
          </a:stretch>
        </p:blipFill>
        <p:spPr>
          <a:xfrm>
            <a:off x="4648200" y="2098964"/>
            <a:ext cx="1905000" cy="155863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0" name="Picture 19" descr="deer 2.jpg"/>
          <p:cNvPicPr>
            <a:picLocks noChangeAspect="1"/>
          </p:cNvPicPr>
          <p:nvPr/>
        </p:nvPicPr>
        <p:blipFill>
          <a:blip r:embed="rId2" cstate="print"/>
          <a:srcRect l="30934" t="8714" r="10360" b="25835"/>
          <a:stretch>
            <a:fillRect/>
          </a:stretch>
        </p:blipFill>
        <p:spPr>
          <a:xfrm>
            <a:off x="4648200" y="3810000"/>
            <a:ext cx="2667000" cy="1987176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" y="6019800"/>
            <a:ext cx="685800" cy="6096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352800" y="12954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is this animal?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4800600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Cow</a:t>
            </a:r>
            <a:endParaRPr lang="en-US" sz="3200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19600" y="533400"/>
            <a:ext cx="3021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Animal I.D.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pic>
        <p:nvPicPr>
          <p:cNvPr id="20" name="Picture 19" descr="cow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209800"/>
            <a:ext cx="2743200" cy="2468880"/>
          </a:xfrm>
          <a:prstGeom prst="rect">
            <a:avLst/>
          </a:prstGeom>
        </p:spPr>
      </p:pic>
      <p:pic>
        <p:nvPicPr>
          <p:cNvPr id="21" name="Picture 20" descr="cow 1.jpg"/>
          <p:cNvPicPr>
            <a:picLocks noChangeAspect="1"/>
          </p:cNvPicPr>
          <p:nvPr/>
        </p:nvPicPr>
        <p:blipFill>
          <a:blip r:embed="rId2" cstate="print"/>
          <a:srcRect l="33157" r="52633" b="31579"/>
          <a:stretch>
            <a:fillRect/>
          </a:stretch>
        </p:blipFill>
        <p:spPr>
          <a:xfrm>
            <a:off x="3505200" y="2209800"/>
            <a:ext cx="6858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" y="5867400"/>
            <a:ext cx="6858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352800" y="12954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is this animal?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19800" y="4419600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Bear</a:t>
            </a:r>
            <a:endParaRPr lang="en-US" sz="3200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19600" y="533400"/>
            <a:ext cx="3021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Animal I.D.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pic>
        <p:nvPicPr>
          <p:cNvPr id="19" name="Picture 18" descr="bear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2200" y="1981200"/>
            <a:ext cx="2299208" cy="236220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505200" y="1981200"/>
            <a:ext cx="2438400" cy="3200400"/>
            <a:chOff x="4648200" y="1905000"/>
            <a:chExt cx="1676400" cy="2438400"/>
          </a:xfrm>
        </p:grpSpPr>
        <p:sp>
          <p:nvSpPr>
            <p:cNvPr id="20" name="Rectangle 19"/>
            <p:cNvSpPr/>
            <p:nvPr/>
          </p:nvSpPr>
          <p:spPr>
            <a:xfrm>
              <a:off x="4648200" y="1905000"/>
              <a:ext cx="1676400" cy="2438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bear 1.jpg"/>
            <p:cNvPicPr>
              <a:picLocks noChangeAspect="1"/>
            </p:cNvPicPr>
            <p:nvPr/>
          </p:nvPicPr>
          <p:blipFill>
            <a:blip r:embed="rId2" cstate="print"/>
            <a:srcRect l="39130" t="31386" r="28261" b="17478"/>
            <a:stretch>
              <a:fillRect/>
            </a:stretch>
          </p:blipFill>
          <p:spPr>
            <a:xfrm>
              <a:off x="4800600" y="2057400"/>
              <a:ext cx="1371600" cy="2209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90600" y="5486400"/>
            <a:ext cx="6858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352800" y="12954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is this animal?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57800" y="4419600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990099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Camel</a:t>
            </a:r>
            <a:endParaRPr lang="en-US" sz="3200" dirty="0">
              <a:ln>
                <a:solidFill>
                  <a:schemeClr val="bg1"/>
                </a:solidFill>
              </a:ln>
              <a:solidFill>
                <a:srgbClr val="990099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19600" y="533400"/>
            <a:ext cx="3021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Animal I.D.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pic>
        <p:nvPicPr>
          <p:cNvPr id="21" name="Picture 20" descr="camel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2057400"/>
            <a:ext cx="3156959" cy="2362200"/>
          </a:xfrm>
          <a:prstGeom prst="rect">
            <a:avLst/>
          </a:prstGeom>
        </p:spPr>
      </p:pic>
      <p:pic>
        <p:nvPicPr>
          <p:cNvPr id="22" name="Picture 21" descr="camel 1.jpg"/>
          <p:cNvPicPr>
            <a:picLocks noChangeAspect="1"/>
          </p:cNvPicPr>
          <p:nvPr/>
        </p:nvPicPr>
        <p:blipFill>
          <a:blip r:embed="rId2" cstate="print"/>
          <a:srcRect l="33256" r="46791" b="51111"/>
          <a:stretch>
            <a:fillRect/>
          </a:stretch>
        </p:blipFill>
        <p:spPr>
          <a:xfrm>
            <a:off x="3276600" y="2057400"/>
            <a:ext cx="160020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2672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4958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685800"/>
            <a:ext cx="5638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Jesus, who is God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(see John 1:1), wants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us all to speak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 as our heavenly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Father.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4343400"/>
            <a:ext cx="5943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True!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562600"/>
            <a:ext cx="7620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3340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Petitions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533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1752600"/>
            <a:ext cx="83820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Which of these is NOT a petition in the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Lord’s Prayer?</a:t>
            </a:r>
          </a:p>
          <a:p>
            <a:endParaRPr lang="en-US" sz="1000" b="1" dirty="0" smtClean="0">
              <a:solidFill>
                <a:srgbClr val="00FF00"/>
              </a:solidFill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sz="3200" b="1" dirty="0" smtClean="0">
                <a:solidFill>
                  <a:srgbClr val="00FF00"/>
                </a:solidFill>
              </a:rPr>
              <a:t>Give us our daily bread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b="1" dirty="0" smtClean="0">
                <a:solidFill>
                  <a:srgbClr val="00FF00"/>
                </a:solidFill>
              </a:rPr>
              <a:t>Forgive us our trespasses (or debts)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b="1" dirty="0" smtClean="0">
                <a:solidFill>
                  <a:srgbClr val="00FF00"/>
                </a:solidFill>
              </a:rPr>
              <a:t>Lead us not into temptation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200" b="1" dirty="0" smtClean="0">
                <a:solidFill>
                  <a:srgbClr val="00FF00"/>
                </a:solidFill>
              </a:rPr>
              <a:t>Deliver us from the sins of our neighbor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0" y="5105400"/>
            <a:ext cx="114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67400" y="3810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62000" y="533400"/>
            <a:ext cx="502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Petitions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066800"/>
            <a:ext cx="60821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Q285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 can come to God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______________ in prayer.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Carefully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Cautiously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Confidently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Casually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943600"/>
            <a:ext cx="685800" cy="6096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8600" y="3581400"/>
            <a:ext cx="1981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533400"/>
            <a:ext cx="6019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Q287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pray “our Father”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because we belong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 ____________ of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believers.</a:t>
            </a:r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0" y="3886200"/>
            <a:ext cx="59436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family</a:t>
            </a:r>
            <a:endParaRPr lang="en-US" sz="12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8200" y="5562600"/>
            <a:ext cx="914400" cy="9144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5491" y="457200"/>
            <a:ext cx="645850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Q286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Bog Standard" pitchFamily="2" charset="0"/>
              </a:rPr>
              <a:t/>
            </a:r>
            <a:br>
              <a:rPr lang="en-US" sz="14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Who can call God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their Father?</a:t>
            </a:r>
          </a:p>
          <a:p>
            <a:endParaRPr lang="en-US" sz="1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Everyone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Believers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Seekers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Only members of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a church</a:t>
            </a: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657600"/>
            <a:ext cx="16764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B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562600"/>
            <a:ext cx="914400" cy="9144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914400"/>
            <a:ext cx="6324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Lord’s Prayer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is “organized” by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sections we call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“Pleas.”</a:t>
            </a:r>
            <a:endParaRPr lang="en-US" sz="2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5600" y="4572000"/>
            <a:ext cx="3657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bg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Bog Standard" pitchFamily="2" charset="0"/>
              </a:rPr>
              <a:t>False</a:t>
            </a:r>
            <a:endParaRPr lang="en-US" sz="100" dirty="0">
              <a:ln>
                <a:solidFill>
                  <a:schemeClr val="bg1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543800" y="5715000"/>
            <a:ext cx="914400" cy="838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1371600"/>
            <a:ext cx="5562600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og Standard" pitchFamily="2" charset="0"/>
              </a:rPr>
              <a:t>A petition is a:</a:t>
            </a:r>
          </a:p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20700" indent="-520700">
              <a:buAutoNum type="alphaLcParenR"/>
            </a:pPr>
            <a:r>
              <a:rPr lang="en-US" sz="4000" dirty="0" smtClean="0">
                <a:solidFill>
                  <a:schemeClr val="bg1"/>
                </a:solidFill>
                <a:latin typeface="Bog Standard" pitchFamily="2" charset="0"/>
              </a:rPr>
              <a:t> list</a:t>
            </a:r>
          </a:p>
          <a:p>
            <a:pPr marL="520700" indent="-520700">
              <a:buAutoNum type="alphaLcParenR"/>
            </a:pPr>
            <a:r>
              <a:rPr lang="en-US" sz="4000" dirty="0" smtClean="0">
                <a:solidFill>
                  <a:schemeClr val="bg1"/>
                </a:solidFill>
                <a:latin typeface="Bog Standard" pitchFamily="2" charset="0"/>
              </a:rPr>
              <a:t> form</a:t>
            </a:r>
          </a:p>
          <a:p>
            <a:pPr marL="520700" indent="-520700">
              <a:buAutoNum type="alphaLcParenR"/>
            </a:pPr>
            <a:r>
              <a:rPr lang="en-US" sz="4000" dirty="0" smtClean="0">
                <a:solidFill>
                  <a:schemeClr val="bg1"/>
                </a:solidFill>
                <a:latin typeface="Bog Standard" pitchFamily="2" charset="0"/>
              </a:rPr>
              <a:t> demand</a:t>
            </a:r>
          </a:p>
          <a:p>
            <a:pPr marL="520700" indent="-520700">
              <a:buAutoNum type="alphaLcParenR"/>
            </a:pPr>
            <a:r>
              <a:rPr lang="en-US" sz="4000" dirty="0" smtClean="0">
                <a:solidFill>
                  <a:schemeClr val="bg1"/>
                </a:solidFill>
                <a:latin typeface="Bog Standard" pitchFamily="2" charset="0"/>
              </a:rPr>
              <a:t> request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3962400"/>
            <a:ext cx="1905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467600" y="5562600"/>
            <a:ext cx="990600" cy="9144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914400" y="5943600"/>
            <a:ext cx="685800" cy="6096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609600"/>
            <a:ext cx="62161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How many petitions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are there in the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Lord’s Prayer?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3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10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7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505200"/>
            <a:ext cx="2362200" cy="2215991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C</a:t>
            </a:r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381000"/>
            <a:ext cx="58674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“trap” is it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easy to fall into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when we pray the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Lord’s prayer on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many occasions?</a:t>
            </a:r>
          </a:p>
          <a:p>
            <a:endParaRPr lang="en-US" sz="1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contemplation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confusion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complacency</a:t>
            </a:r>
          </a:p>
          <a:p>
            <a:pPr marL="742950" indent="-742950">
              <a:buFont typeface="+mj-lt"/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compilation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791200"/>
            <a:ext cx="914400" cy="838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5800" y="3581400"/>
            <a:ext cx="112082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endParaRPr lang="en-US" sz="4400" dirty="0">
              <a:ln w="12700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</TotalTime>
  <Words>436</Words>
  <Application>Microsoft Office PowerPoint</Application>
  <PresentationFormat>On-screen Show (4:3)</PresentationFormat>
  <Paragraphs>232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412</cp:revision>
  <dcterms:created xsi:type="dcterms:W3CDTF">2008-10-17T16:50:40Z</dcterms:created>
  <dcterms:modified xsi:type="dcterms:W3CDTF">2011-11-09T22:41:45Z</dcterms:modified>
</cp:coreProperties>
</file>