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75" r:id="rId19"/>
    <p:sldId id="297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990099"/>
    <a:srgbClr val="FF66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63ADA-153E-4450-9715-37A3C97EC74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C6CB-8386-4D0F-AD7F-48B44254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3" Type="http://schemas.openxmlformats.org/officeDocument/2006/relationships/slide" Target="slide2.xml"/><Relationship Id="rId7" Type="http://schemas.openxmlformats.org/officeDocument/2006/relationships/slide" Target="slide3.xml"/><Relationship Id="rId12" Type="http://schemas.openxmlformats.org/officeDocument/2006/relationships/slide" Target="slide18.xml"/><Relationship Id="rId17" Type="http://schemas.openxmlformats.org/officeDocument/2006/relationships/slide" Target="slide13.xml"/><Relationship Id="rId2" Type="http://schemas.openxmlformats.org/officeDocument/2006/relationships/notesSlide" Target="../notesSlides/notesSlide1.xml"/><Relationship Id="rId16" Type="http://schemas.openxmlformats.org/officeDocument/2006/relationships/slide" Target="slide9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11" Type="http://schemas.openxmlformats.org/officeDocument/2006/relationships/slide" Target="slide4.xml"/><Relationship Id="rId5" Type="http://schemas.openxmlformats.org/officeDocument/2006/relationships/slide" Target="slide10.xml"/><Relationship Id="rId15" Type="http://schemas.openxmlformats.org/officeDocument/2006/relationships/slide" Target="slide5.xml"/><Relationship Id="rId10" Type="http://schemas.openxmlformats.org/officeDocument/2006/relationships/slide" Target="slide15.xml"/><Relationship Id="rId19" Type="http://schemas.openxmlformats.org/officeDocument/2006/relationships/slide" Target="slide20.xml"/><Relationship Id="rId4" Type="http://schemas.openxmlformats.org/officeDocument/2006/relationships/slide" Target="slide6.xml"/><Relationship Id="rId9" Type="http://schemas.openxmlformats.org/officeDocument/2006/relationships/slide" Target="slide19.xml"/><Relationship Id="rId14" Type="http://schemas.openxmlformats.org/officeDocument/2006/relationships/slide" Target="slide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14600" y="0"/>
            <a:ext cx="21590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24400" y="0"/>
            <a:ext cx="2184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934200" y="0"/>
            <a:ext cx="22098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 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9" name="Rounded Rectangle 8">
            <a:hlinkClick r:id="rId3" action="ppaction://hlinksldjump"/>
          </p:cNvPr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Rounded Rectangle 9">
            <a:hlinkClick r:id="rId4" action="ppaction://hlinksldjump"/>
          </p:cNvPr>
          <p:cNvSpPr/>
          <p:nvPr/>
        </p:nvSpPr>
        <p:spPr>
          <a:xfrm>
            <a:off x="2463800" y="990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4699000" y="990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6934200" y="990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0" y="2133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463800" y="2133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4699000" y="2133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6" name="Rounded Rectangle 15">
            <a:hlinkClick r:id="rId10" action="ppaction://hlinksldjump"/>
          </p:cNvPr>
          <p:cNvSpPr/>
          <p:nvPr/>
        </p:nvSpPr>
        <p:spPr>
          <a:xfrm>
            <a:off x="6934200" y="2133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7" name="Rounded Rectangle 16">
            <a:hlinkClick r:id="rId11" action="ppaction://hlinksldjump"/>
          </p:cNvPr>
          <p:cNvSpPr/>
          <p:nvPr/>
        </p:nvSpPr>
        <p:spPr>
          <a:xfrm>
            <a:off x="0" y="3276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8" name="Rounded Rectangle 17">
            <a:hlinkClick r:id="rId12" action="ppaction://hlinksldjump"/>
          </p:cNvPr>
          <p:cNvSpPr/>
          <p:nvPr/>
        </p:nvSpPr>
        <p:spPr>
          <a:xfrm>
            <a:off x="2463800" y="3276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9" name="Rounded Rectangle 18">
            <a:hlinkClick r:id="rId13" action="ppaction://hlinksldjump"/>
          </p:cNvPr>
          <p:cNvSpPr/>
          <p:nvPr/>
        </p:nvSpPr>
        <p:spPr>
          <a:xfrm>
            <a:off x="4699000" y="3276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0" name="Rounded Rectangle 19">
            <a:hlinkClick r:id="rId14" action="ppaction://hlinksldjump"/>
          </p:cNvPr>
          <p:cNvSpPr/>
          <p:nvPr/>
        </p:nvSpPr>
        <p:spPr>
          <a:xfrm>
            <a:off x="6934200" y="3276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1" name="Rounded Rectangle 20">
            <a:hlinkClick r:id="rId15" action="ppaction://hlinksldjump"/>
          </p:cNvPr>
          <p:cNvSpPr/>
          <p:nvPr/>
        </p:nvSpPr>
        <p:spPr>
          <a:xfrm>
            <a:off x="0" y="4419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2" name="Rounded Rectangle 21">
            <a:hlinkClick r:id="rId16" action="ppaction://hlinksldjump"/>
          </p:cNvPr>
          <p:cNvSpPr/>
          <p:nvPr/>
        </p:nvSpPr>
        <p:spPr>
          <a:xfrm>
            <a:off x="2463800" y="4419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3" name="Rounded Rectangle 22">
            <a:hlinkClick r:id="rId17" action="ppaction://hlinksldjump"/>
          </p:cNvPr>
          <p:cNvSpPr/>
          <p:nvPr/>
        </p:nvSpPr>
        <p:spPr>
          <a:xfrm>
            <a:off x="4699000" y="4419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4" name="Rounded Rectangle 23">
            <a:hlinkClick r:id="rId18" action="ppaction://hlinksldjump"/>
          </p:cNvPr>
          <p:cNvSpPr/>
          <p:nvPr/>
        </p:nvSpPr>
        <p:spPr>
          <a:xfrm>
            <a:off x="6934200" y="4419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9" name="Smiley Face 28">
            <a:hlinkClick r:id="rId19" action="ppaction://hlinksldjump">
              <a:snd r:embed="rId20" name="ENTRANCE.WAV"/>
            </a:hlinkClick>
          </p:cNvPr>
          <p:cNvSpPr/>
          <p:nvPr/>
        </p:nvSpPr>
        <p:spPr>
          <a:xfrm>
            <a:off x="4648200" y="5715000"/>
            <a:ext cx="914400" cy="8382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glow rad="101600">
              <a:srgbClr val="00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786991" y="5791200"/>
            <a:ext cx="3357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FF00"/>
                </a:solidFill>
                <a:latin typeface="Boring Lesson" pitchFamily="2" charset="0"/>
              </a:rPr>
              <a:t>RiskIT</a:t>
            </a:r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!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8600" y="6096000"/>
            <a:ext cx="41553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Lesson 28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14400" y="5562600"/>
            <a:ext cx="2568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Sound ttnorm" pitchFamily="2" charset="0"/>
              </a:rPr>
              <a:t>Confirm</a:t>
            </a:r>
            <a:r>
              <a:rPr lang="en-US" sz="3600" dirty="0" err="1" smtClean="0">
                <a:solidFill>
                  <a:srgbClr val="00FF00"/>
                </a:solidFill>
                <a:latin typeface="Arial Black" pitchFamily="34" charset="0"/>
              </a:rPr>
              <a:t>IT</a:t>
            </a:r>
            <a:r>
              <a:rPr lang="en-US" sz="3600" dirty="0" smtClean="0">
                <a:solidFill>
                  <a:srgbClr val="00FF00"/>
                </a:solidFill>
                <a:latin typeface="Arial Black" pitchFamily="34" charset="0"/>
              </a:rPr>
              <a:t>!</a:t>
            </a:r>
            <a:endParaRPr lang="en-US" sz="3600" dirty="0">
              <a:solidFill>
                <a:srgbClr val="00FF00"/>
              </a:solidFill>
              <a:latin typeface="Sound ttnor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" y="5562600"/>
            <a:ext cx="762000" cy="838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962400" y="533400"/>
            <a:ext cx="3958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1 John 1:5-2:6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33400" y="3657600"/>
            <a:ext cx="1447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a</a:t>
            </a:r>
            <a:endParaRPr lang="en-US" sz="1600" dirty="0"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52800" y="1447800"/>
            <a:ext cx="4467890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this passage,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God is: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Light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Powerful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Vengeful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Judgmental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05200" y="2429470"/>
            <a:ext cx="381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darkness</a:t>
            </a:r>
            <a:endParaRPr lang="en-US" sz="5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52800" y="1828800"/>
            <a:ext cx="390363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“…in him is no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________________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at all.” (vs. 5)</a:t>
            </a: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" y="5105400"/>
            <a:ext cx="762000" cy="838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962400" y="533400"/>
            <a:ext cx="3958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1 John 1:5-2:6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62000" y="5410200"/>
            <a:ext cx="838200" cy="7620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43200" y="1828800"/>
            <a:ext cx="609493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Unscramble these key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words from this passage: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sofescn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      </a:t>
            </a:r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glith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67000" y="4038600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Bog Standard" pitchFamily="2" charset="0"/>
              </a:rPr>
              <a:t>confess       light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62400" y="533400"/>
            <a:ext cx="3958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1 John 1:5-2:6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81400" y="1515070"/>
            <a:ext cx="381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confess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62000" y="5257800"/>
            <a:ext cx="838200" cy="7620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743200" y="1828800"/>
            <a:ext cx="6388287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If we 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__________ </a:t>
            </a: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our sins,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he is faithful and just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and will ____________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our sin…”.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00600" y="35052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forgive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62400" y="533400"/>
            <a:ext cx="3958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1 John 1:5-2:6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457200"/>
            <a:ext cx="4724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Famous Foods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+mj-lt"/>
              </a:rPr>
              <a:t>(name the food based on its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+mj-lt"/>
              </a:rPr>
              <a:t>brand slogan)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14800" y="4114800"/>
            <a:ext cx="3048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Papa</a:t>
            </a:r>
          </a:p>
          <a:p>
            <a:pPr algn="ctr"/>
            <a:r>
              <a:rPr lang="en-US" sz="6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Johns</a:t>
            </a:r>
            <a:endParaRPr lang="en-US" sz="8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" y="5181600"/>
            <a:ext cx="838200" cy="838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895600" y="2286000"/>
            <a:ext cx="624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“Better ingredients.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Better Pizza.  ….”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62000" y="5791200"/>
            <a:ext cx="762000" cy="6858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343400" y="4495800"/>
            <a:ext cx="2133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KFC</a:t>
            </a:r>
            <a:endParaRPr lang="en-US" sz="8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6600" y="457200"/>
            <a:ext cx="4724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Famous Foods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+mj-lt"/>
              </a:rPr>
              <a:t>(name the food based on its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+mj-lt"/>
              </a:rPr>
              <a:t>brand slogan)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90800" y="2286000"/>
            <a:ext cx="6248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Here’s an old one: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“It’s finger-</a:t>
            </a:r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lickin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’ good.”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14400" y="5334000"/>
            <a:ext cx="762000" cy="6858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743200" y="4495800"/>
            <a:ext cx="5791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McDonalds</a:t>
            </a:r>
            <a:endParaRPr lang="en-US" sz="8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6600" y="457200"/>
            <a:ext cx="4724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Famous Foods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+mj-lt"/>
              </a:rPr>
              <a:t>(name the food based on its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+mj-lt"/>
              </a:rPr>
              <a:t>brand slogan)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00400" y="3048000"/>
            <a:ext cx="563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“I’m </a:t>
            </a:r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lovin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’ it!”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62000" y="4876800"/>
            <a:ext cx="914400" cy="9144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200400" y="3962400"/>
            <a:ext cx="4495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Subway</a:t>
            </a:r>
            <a:endParaRPr lang="en-US" sz="8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6600" y="457200"/>
            <a:ext cx="4724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Famous Foods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+mj-lt"/>
              </a:rPr>
              <a:t>(name the food based on its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+mj-lt"/>
              </a:rPr>
              <a:t>brand slogan)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76600" y="2286000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“Eat Fresh!”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9144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1066800" y="48006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2954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1066800" y="51054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1600200"/>
            <a:ext cx="6096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True or False?</a:t>
            </a:r>
          </a:p>
          <a:p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Forgiveness must be earned.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0" y="4114800"/>
            <a:ext cx="3429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solidFill>
                  <a:srgbClr val="FF6600"/>
                </a:solidFill>
                <a:effectLst/>
                <a:latin typeface="Bog Standard" pitchFamily="2" charset="0"/>
              </a:rPr>
              <a:t>False</a:t>
            </a:r>
            <a:endParaRPr lang="en-US" sz="2800" dirty="0" smtClean="0">
              <a:solidFill>
                <a:srgbClr val="FF6600"/>
              </a:solidFill>
              <a:effectLst/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" y="5181600"/>
            <a:ext cx="762000" cy="6858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/>
          <p:cNvSpPr/>
          <p:nvPr/>
        </p:nvSpPr>
        <p:spPr>
          <a:xfrm>
            <a:off x="914400" y="304800"/>
            <a:ext cx="7620000" cy="5867400"/>
          </a:xfrm>
          <a:prstGeom prst="lightningBol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43000" y="685800"/>
            <a:ext cx="706706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Add up your total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points and determine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much you will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risk on this category: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62200" y="5334000"/>
            <a:ext cx="34099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00FF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 John 1:9</a:t>
            </a:r>
            <a:endParaRPr lang="en-US" sz="6000" b="1" dirty="0">
              <a:solidFill>
                <a:srgbClr val="00FF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295400" y="5486400"/>
            <a:ext cx="838200" cy="762000"/>
          </a:xfrm>
          <a:prstGeom prst="actionButtonForwardNext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0600" y="1828800"/>
            <a:ext cx="81534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FF00"/>
                </a:solidFill>
              </a:rPr>
              <a:t>“…and purify us from all</a:t>
            </a:r>
          </a:p>
          <a:p>
            <a:endParaRPr lang="en-US" sz="4400" b="1" dirty="0" smtClean="0">
              <a:solidFill>
                <a:srgbClr val="00FF00"/>
              </a:solidFill>
            </a:endParaRPr>
          </a:p>
          <a:p>
            <a:r>
              <a:rPr lang="en-US" sz="4400" b="1" dirty="0" smtClean="0">
                <a:solidFill>
                  <a:srgbClr val="00FF00"/>
                </a:solidFill>
              </a:rPr>
              <a:t>______________________.”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0" y="3124200"/>
            <a:ext cx="541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unrighteousness</a:t>
            </a:r>
            <a:endParaRPr lang="en-US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324600" y="381000"/>
            <a:ext cx="1066800" cy="1066800"/>
          </a:xfrm>
          <a:prstGeom prst="ellipse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ring Lesson" pitchFamily="2" charset="0"/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ring Lesson" pitchFamily="2" charset="0"/>
            </a:endParaRPr>
          </a:p>
        </p:txBody>
      </p:sp>
      <p:sp>
        <p:nvSpPr>
          <p:cNvPr id="12" name="Action Button: Back or Previous 11">
            <a:hlinkClick r:id="" action="ppaction://hlinkshowjump?jump=firstslide" highlightClick="1">
              <a:snd r:embed="rId2" name="thtsall.wav"/>
            </a:hlinkClick>
          </p:cNvPr>
          <p:cNvSpPr/>
          <p:nvPr/>
        </p:nvSpPr>
        <p:spPr>
          <a:xfrm>
            <a:off x="7848600" y="5638800"/>
            <a:ext cx="990600" cy="990600"/>
          </a:xfrm>
          <a:prstGeom prst="actionButtonBackPrevious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90600" y="533400"/>
            <a:ext cx="34099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 John 1:9</a:t>
            </a:r>
            <a:endParaRPr lang="en-US" sz="60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9399" y="609600"/>
            <a:ext cx="632460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We need daily forgiveness for our 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sins because we all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have a sinful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tendency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nature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disposition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habit</a:t>
            </a:r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19600" y="5334000"/>
            <a:ext cx="182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b</a:t>
            </a:r>
            <a:endParaRPr lang="en-US" sz="16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" y="5486400"/>
            <a:ext cx="762000" cy="7620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0800" y="2286000"/>
            <a:ext cx="65532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“The daily forgiveness of</a:t>
            </a:r>
          </a:p>
          <a:p>
            <a:endParaRPr lang="en-US" sz="3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sins brings ____________</a:t>
            </a:r>
          </a:p>
          <a:p>
            <a:endParaRPr lang="en-US" sz="3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and ___________________</a:t>
            </a:r>
          </a:p>
          <a:p>
            <a:endParaRPr lang="en-US" sz="3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to the believer.”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05400" y="2971800"/>
            <a:ext cx="2667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peace</a:t>
            </a:r>
            <a:endParaRPr lang="en-US" sz="3600" dirty="0" smtClean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62000" y="5105400"/>
            <a:ext cx="838200" cy="838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3733800" y="762000"/>
            <a:ext cx="39624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4000" dirty="0" smtClean="0">
                <a:latin typeface="Boring Lesson" pitchFamily="2" charset="0"/>
              </a:rPr>
              <a:t>Q263</a:t>
            </a:r>
            <a:endParaRPr lang="en-US" sz="4000" dirty="0">
              <a:latin typeface="Boring Lesson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57600" y="3962400"/>
            <a:ext cx="4191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confidence</a:t>
            </a:r>
            <a:endParaRPr lang="en-US" sz="3600" dirty="0" smtClean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uiExpand="1" build="allAtOnce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1219200"/>
            <a:ext cx="62484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happens to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those who reject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Jesus as Savior?</a:t>
            </a:r>
          </a:p>
          <a:p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They will be condoned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They will be condemned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They will be consoled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They will be confused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3505200"/>
            <a:ext cx="12954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B</a:t>
            </a:r>
            <a:endParaRPr lang="en-US" sz="32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" y="5638800"/>
            <a:ext cx="762000" cy="7620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990600"/>
            <a:ext cx="59436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Church has been given an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awesome privilege: to take forgiveness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to _________.</a:t>
            </a:r>
          </a:p>
          <a:p>
            <a:endParaRPr lang="en-US" sz="2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good people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foreign countries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believers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world</a:t>
            </a: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14400" y="5257800"/>
            <a:ext cx="762000" cy="7620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3400" y="3581400"/>
            <a:ext cx="1447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8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d</a:t>
            </a:r>
            <a:endParaRPr lang="en-US" sz="4400" dirty="0"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9400" y="1219200"/>
            <a:ext cx="60960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We are ambassadors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for:</a:t>
            </a:r>
          </a:p>
          <a:p>
            <a:endParaRPr lang="en-US" sz="14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Christ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World peace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Arms control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Our country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53000" y="4876800"/>
            <a:ext cx="99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0000FF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</a:t>
            </a:r>
            <a:endParaRPr lang="en-US" sz="500" dirty="0">
              <a:solidFill>
                <a:srgbClr val="0000FF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" y="4572000"/>
            <a:ext cx="762000" cy="7620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" y="5867400"/>
            <a:ext cx="762000" cy="7620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67000" y="1600200"/>
            <a:ext cx="6477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One day all the “dead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Christ” are going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to be:</a:t>
            </a:r>
          </a:p>
          <a:p>
            <a:endParaRPr lang="en-US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Held accountable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Reorganized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Resurrected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Refreshed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4800" y="3505200"/>
            <a:ext cx="18288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 smtClean="0">
                <a:ln>
                  <a:solidFill>
                    <a:schemeClr val="bg1"/>
                  </a:solidFill>
                </a:ln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g Standard" pitchFamily="2" charset="0"/>
              </a:rPr>
              <a:t>c</a:t>
            </a:r>
            <a:endParaRPr lang="en-US" sz="1200" u="sng" dirty="0">
              <a:ln>
                <a:solidFill>
                  <a:schemeClr val="bg1"/>
                </a:solidFill>
              </a:ln>
              <a:solidFill>
                <a:srgbClr val="00FF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1295400"/>
            <a:ext cx="60198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True or False: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People can be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forced to go to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heaven; we just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have to tell them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truth about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their sin and their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need of Jesus.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3657600"/>
            <a:ext cx="2438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False</a:t>
            </a:r>
            <a:endParaRPr lang="en-US" sz="3600" dirty="0" smtClean="0">
              <a:ln>
                <a:solidFill>
                  <a:schemeClr val="bg1"/>
                </a:solidFill>
              </a:ln>
              <a:solidFill>
                <a:schemeClr val="accent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62000" y="5257800"/>
            <a:ext cx="762000" cy="7620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1904</TotalTime>
  <Words>474</Words>
  <Application>Microsoft Office PowerPoint</Application>
  <PresentationFormat>On-screen Show (4:3)</PresentationFormat>
  <Paragraphs>236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Bruce G Stumbo</dc:creator>
  <cp:lastModifiedBy>Bruce</cp:lastModifiedBy>
  <cp:revision>388</cp:revision>
  <dcterms:created xsi:type="dcterms:W3CDTF">2008-10-17T16:50:40Z</dcterms:created>
  <dcterms:modified xsi:type="dcterms:W3CDTF">2011-11-09T22:23:23Z</dcterms:modified>
</cp:coreProperties>
</file>