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FF00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11/9/2011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18.xml"/><Relationship Id="rId13" Type="http://schemas.openxmlformats.org/officeDocument/2006/relationships/slide" Target="slide12.xml"/><Relationship Id="rId18" Type="http://schemas.openxmlformats.org/officeDocument/2006/relationships/slide" Target="slide17.xml"/><Relationship Id="rId3" Type="http://schemas.openxmlformats.org/officeDocument/2006/relationships/slide" Target="slide2.xml"/><Relationship Id="rId7" Type="http://schemas.openxmlformats.org/officeDocument/2006/relationships/slide" Target="slide3.xml"/><Relationship Id="rId12" Type="http://schemas.openxmlformats.org/officeDocument/2006/relationships/slide" Target="slide8.xml"/><Relationship Id="rId17" Type="http://schemas.openxmlformats.org/officeDocument/2006/relationships/slide" Target="slide13.xml"/><Relationship Id="rId2" Type="http://schemas.openxmlformats.org/officeDocument/2006/relationships/notesSlide" Target="../notesSlides/notesSlide1.xml"/><Relationship Id="rId16" Type="http://schemas.openxmlformats.org/officeDocument/2006/relationships/slide" Target="slide9.xml"/><Relationship Id="rId20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6" Type="http://schemas.openxmlformats.org/officeDocument/2006/relationships/slide" Target="slide14.xml"/><Relationship Id="rId11" Type="http://schemas.openxmlformats.org/officeDocument/2006/relationships/slide" Target="slide4.xml"/><Relationship Id="rId5" Type="http://schemas.openxmlformats.org/officeDocument/2006/relationships/slide" Target="slide19.xml"/><Relationship Id="rId15" Type="http://schemas.openxmlformats.org/officeDocument/2006/relationships/slide" Target="slide5.xml"/><Relationship Id="rId10" Type="http://schemas.openxmlformats.org/officeDocument/2006/relationships/slide" Target="slide15.xml"/><Relationship Id="rId19" Type="http://schemas.openxmlformats.org/officeDocument/2006/relationships/slide" Target="slide20.xml"/><Relationship Id="rId4" Type="http://schemas.openxmlformats.org/officeDocument/2006/relationships/slide" Target="slide6.xml"/><Relationship Id="rId9" Type="http://schemas.openxmlformats.org/officeDocument/2006/relationships/slide" Target="slide11.xml"/><Relationship Id="rId14" Type="http://schemas.openxmlformats.org/officeDocument/2006/relationships/slide" Target="slide1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7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10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4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5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6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7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8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9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28600" y="6096000"/>
            <a:ext cx="413286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13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3733800" y="304800"/>
            <a:ext cx="409118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Exodus 22:1-14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0" y="3733800"/>
            <a:ext cx="2514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40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819400" y="1143000"/>
            <a:ext cx="5860900" cy="507831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What’s the “r” word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used most often in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this text to address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fair compensation for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something stolen?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Redemption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Restoration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Restitution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Reallocation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657600"/>
            <a:ext cx="23622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2667000" y="1524000"/>
            <a:ext cx="6285695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What was the typical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“payback” if someone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was found guilty of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stealing something?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Pay what you stole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Double what you stole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Triple what you stole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Death + court costs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3733800" y="381000"/>
            <a:ext cx="409118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Exodus 22:1-14</a:t>
            </a: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82000" y="61722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3886200" y="457200"/>
            <a:ext cx="366158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Exodus 22:1-14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743200" y="1828800"/>
            <a:ext cx="6094938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Unscramble these key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words from this passage: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hifet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 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bingeroh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590800" y="4191000"/>
            <a:ext cx="533511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>
                <a:solidFill>
                  <a:srgbClr val="FF0000"/>
                </a:solidFill>
                <a:latin typeface="Bog Standard" pitchFamily="2" charset="0"/>
              </a:rPr>
              <a:t>THIEF NEIGHBOR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uiExpand="1" build="allAtOnce" animBg="1"/>
      <p:bldP spid="1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362200" y="3733800"/>
            <a:ext cx="1905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he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667000" y="1676400"/>
            <a:ext cx="6199133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“A thief must certainly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make restitution, but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if he has nothing, 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 must be sold to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pay for ______ theft.”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505200" y="457200"/>
            <a:ext cx="360066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Exodus 22:3b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876800" y="4876800"/>
            <a:ext cx="1752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his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733800" y="381000"/>
            <a:ext cx="412484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Famous Writers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219200" y="3733800"/>
            <a:ext cx="7924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England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590800" y="1447800"/>
            <a:ext cx="62484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what country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did Shakespeare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grow up?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57150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514600" y="1066800"/>
            <a:ext cx="6629400" cy="58015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1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Thomas Jefferson wrote lots of stuff.  Which of these did he NOT write?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Declaration of Independence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New Testament without the miracles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“Give me liberty</a:t>
            </a:r>
            <a:b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or give me death.”</a:t>
            </a:r>
          </a:p>
          <a:p>
            <a:pPr marL="742950" indent="-742950"/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0" y="3581400"/>
            <a:ext cx="2514600" cy="18620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1500" dirty="0" smtClean="0">
                <a:solidFill>
                  <a:schemeClr val="bg1"/>
                </a:solidFill>
                <a:effectLst>
                  <a:glow rad="101600">
                    <a:schemeClr val="bg2">
                      <a:alpha val="6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4000" dirty="0" smtClean="0">
              <a:solidFill>
                <a:schemeClr val="bg1"/>
              </a:solidFill>
              <a:effectLst>
                <a:glow rad="101600">
                  <a:schemeClr val="bg2">
                    <a:alpha val="6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733800" y="381000"/>
            <a:ext cx="412484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Famous Writers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429000"/>
            <a:ext cx="2667000" cy="3154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tabLst>
                <a:tab pos="3206750" algn="l"/>
              </a:tabLst>
            </a:pPr>
            <a:r>
              <a:rPr lang="en-US" sz="199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95600" y="1295400"/>
            <a:ext cx="6248400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What kind of writing did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Robert Frost generally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do?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Poetry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Prose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Mystery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Cursive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Imprecatory Psalms</a:t>
            </a:r>
          </a:p>
          <a:p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3733800" y="381000"/>
            <a:ext cx="412484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Famous Writers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04800" y="3581400"/>
            <a:ext cx="19050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2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9" name="TextBox 18"/>
          <p:cNvSpPr txBox="1"/>
          <p:nvPr/>
        </p:nvSpPr>
        <p:spPr>
          <a:xfrm>
            <a:off x="3124200" y="1447800"/>
            <a:ext cx="60198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Who wrote the lyrics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for the “Star Spangled Banner”?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John Philips Souza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Ernest Hemingway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Francis Scott Key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Francis </a:t>
            </a: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Tarkenton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733800" y="381000"/>
            <a:ext cx="412484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Famous Writers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143000" y="43434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066800" y="43434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457200"/>
            <a:ext cx="6096000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False?</a:t>
            </a:r>
          </a:p>
          <a:p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 true goal of this, and every commandment, is to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help our neighbors: friends,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people we know, actually,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everyone!!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667000" y="3657600"/>
            <a:ext cx="60198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True</a:t>
            </a:r>
            <a:endParaRPr lang="en-US" sz="11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971800" y="5181600"/>
            <a:ext cx="389080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7</a:t>
            </a:r>
            <a:r>
              <a:rPr lang="en-US" sz="8000" b="1" baseline="30000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</a:t>
            </a:r>
            <a:r>
              <a:rPr lang="en-US" sz="8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C</a:t>
            </a:r>
            <a:endParaRPr lang="en-US" sz="8000" b="1" dirty="0">
              <a:solidFill>
                <a:srgbClr val="00FF00"/>
              </a:solidFill>
              <a:effectLst>
                <a:glow rad="101600">
                  <a:schemeClr val="bg1">
                    <a:alpha val="6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52400" y="1295400"/>
            <a:ext cx="89916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Write “yes” or “no” to say whether or not each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of the following is an example of stealing:</a:t>
            </a:r>
          </a:p>
          <a:p>
            <a:pPr marL="514350" indent="-514350">
              <a:buAutoNum type="arabicParenR"/>
            </a:pPr>
            <a:r>
              <a:rPr lang="en-US" sz="3200" b="1" dirty="0" smtClean="0">
                <a:solidFill>
                  <a:srgbClr val="00FF00"/>
                </a:solidFill>
              </a:rPr>
              <a:t>You copy answers to a test from a friend</a:t>
            </a:r>
          </a:p>
          <a:p>
            <a:pPr marL="514350" indent="-514350">
              <a:buAutoNum type="arabicParenR"/>
            </a:pPr>
            <a:r>
              <a:rPr lang="en-US" sz="3200" b="1" dirty="0" smtClean="0">
                <a:solidFill>
                  <a:srgbClr val="00FF00"/>
                </a:solidFill>
              </a:rPr>
              <a:t>You take some of your brother’s Halloween candy without permission. He has a lot and </a:t>
            </a:r>
            <a:r>
              <a:rPr lang="en-US" sz="3200" b="1" dirty="0" smtClean="0">
                <a:solidFill>
                  <a:srgbClr val="00FF00"/>
                </a:solidFill>
              </a:rPr>
              <a:t>won’t </a:t>
            </a:r>
            <a:r>
              <a:rPr lang="en-US" sz="3200" b="1" dirty="0" smtClean="0">
                <a:solidFill>
                  <a:srgbClr val="00FF00"/>
                </a:solidFill>
              </a:rPr>
              <a:t>notice or even miss it.</a:t>
            </a:r>
          </a:p>
          <a:p>
            <a:pPr marL="514350" indent="-514350">
              <a:buAutoNum type="arabicParenR"/>
            </a:pPr>
            <a:r>
              <a:rPr lang="en-US" sz="3200" b="1" dirty="0" smtClean="0">
                <a:solidFill>
                  <a:srgbClr val="00FF00"/>
                </a:solidFill>
              </a:rPr>
              <a:t>The teacher passes out special pens for a project  and forgets to collect them. You take yours home and keep it. So does everyone else.</a:t>
            </a:r>
            <a:endParaRPr lang="en-US" sz="3200" b="1" dirty="0">
              <a:solidFill>
                <a:srgbClr val="00FF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33400" y="5842337"/>
            <a:ext cx="6477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Yes, Yes, Yes</a:t>
            </a:r>
            <a:endParaRPr lang="en-US" sz="24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5867400" y="1524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848600" y="56388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295400" y="0"/>
            <a:ext cx="4262705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7</a:t>
            </a:r>
            <a:r>
              <a:rPr lang="en-US" sz="8800" b="1" baseline="30000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</a:t>
            </a:r>
            <a:r>
              <a:rPr lang="en-US" sz="8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C</a:t>
            </a:r>
            <a:endParaRPr lang="en-US" sz="88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381000"/>
            <a:ext cx="5993949" cy="50167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Fill in the blanks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From Q89: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God requires that I shall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be __________ and 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______________ in all my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actions.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810000" y="2590800"/>
            <a:ext cx="2667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honest</a:t>
            </a:r>
            <a:endParaRPr lang="en-US" sz="2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3124200" y="3581400"/>
            <a:ext cx="3048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unselfish</a:t>
            </a:r>
            <a:endParaRPr lang="en-US" sz="2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2057400"/>
            <a:ext cx="6248400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Question 85 gives a short list of ways that God uses to provide us with money and possessions.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Write down just two of them.</a:t>
            </a:r>
            <a:endParaRPr lang="en-US" sz="32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28600" y="52578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Work, investment, discovery, gifts, inheritance</a:t>
            </a: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Oval 14"/>
          <p:cNvSpPr/>
          <p:nvPr/>
        </p:nvSpPr>
        <p:spPr>
          <a:xfrm>
            <a:off x="2971800" y="533400"/>
            <a:ext cx="39624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Q85</a:t>
            </a:r>
            <a:endParaRPr lang="en-US" sz="5400" dirty="0">
              <a:latin typeface="Boring Lesson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uiExpand="1" build="allAtOnce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1295400"/>
            <a:ext cx="5923416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Q86 we are told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that God wants us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 be faithful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______________ of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things He has given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us.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971800" y="3352800"/>
            <a:ext cx="3505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managers</a:t>
            </a:r>
            <a:endParaRPr lang="en-US" sz="32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352800" y="762000"/>
            <a:ext cx="5454137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kind of rights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are talked about in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this lesson?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Human rights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Right to an attorney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Bill of Rights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Property Rights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0" y="3962400"/>
            <a:ext cx="2514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1676400"/>
            <a:ext cx="6146234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 wants us to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want what is best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for our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_____________________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819400" y="3276600"/>
            <a:ext cx="55626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neighbor</a:t>
            </a:r>
            <a:endParaRPr lang="en-US" sz="10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667000" y="1143000"/>
            <a:ext cx="647700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Let’s say I know some-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thing that would really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help a friend of mine,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but I don’t tell him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about it. Is that stealing?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905000" y="4724400"/>
            <a:ext cx="4572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600" dirty="0" smtClean="0">
                <a:solidFill>
                  <a:srgbClr val="0000FF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g Standard" pitchFamily="2" charset="0"/>
              </a:rPr>
              <a:t>Yes</a:t>
            </a:r>
            <a:endParaRPr lang="en-US" sz="1200" u="sng" dirty="0">
              <a:solidFill>
                <a:srgbClr val="00FF00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1295400"/>
            <a:ext cx="601980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best approach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 resisting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temptation to steal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 to put our trust in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___________.</a:t>
            </a:r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124200" y="3505200"/>
            <a:ext cx="2667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dirty="0" smtClean="0">
                <a:solidFill>
                  <a:schemeClr val="accent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God</a:t>
            </a:r>
            <a:endParaRPr lang="en-US" sz="4000" dirty="0" smtClean="0">
              <a:solidFill>
                <a:schemeClr val="accent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1311</TotalTime>
  <Words>630</Words>
  <Application>Microsoft Office PowerPoint</Application>
  <PresentationFormat>On-screen Show (4:3)</PresentationFormat>
  <Paragraphs>243</Paragraphs>
  <Slides>21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275</cp:revision>
  <dcterms:created xsi:type="dcterms:W3CDTF">2008-10-17T16:50:40Z</dcterms:created>
  <dcterms:modified xsi:type="dcterms:W3CDTF">2011-11-09T20:15:50Z</dcterms:modified>
</cp:coreProperties>
</file>

<file path=docProps/thumbnail.jpeg>
</file>