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Default Extension="wav" ContentType="audio/wav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3"/>
  </p:notesMasterIdLst>
  <p:sldIdLst>
    <p:sldId id="256" r:id="rId2"/>
    <p:sldId id="257" r:id="rId3"/>
    <p:sldId id="282" r:id="rId4"/>
    <p:sldId id="283" r:id="rId5"/>
    <p:sldId id="284" r:id="rId6"/>
    <p:sldId id="285" r:id="rId7"/>
    <p:sldId id="286" r:id="rId8"/>
    <p:sldId id="287" r:id="rId9"/>
    <p:sldId id="288" r:id="rId10"/>
    <p:sldId id="289" r:id="rId11"/>
    <p:sldId id="290" r:id="rId12"/>
    <p:sldId id="291" r:id="rId13"/>
    <p:sldId id="292" r:id="rId14"/>
    <p:sldId id="293" r:id="rId15"/>
    <p:sldId id="294" r:id="rId16"/>
    <p:sldId id="295" r:id="rId17"/>
    <p:sldId id="296" r:id="rId18"/>
    <p:sldId id="275" r:id="rId19"/>
    <p:sldId id="297" r:id="rId20"/>
    <p:sldId id="276" r:id="rId21"/>
    <p:sldId id="277" r:id="rId2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FF"/>
    <a:srgbClr val="00FF00"/>
    <a:srgbClr val="990099"/>
    <a:srgbClr val="FF6600"/>
    <a:srgbClr val="CC0066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2" d="100"/>
          <a:sy n="72" d="100"/>
        </p:scale>
        <p:origin x="-1104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ableStyles" Target="tableStyles.xml"/></Relationships>
</file>

<file path=ppt/media/audio1.wav>
</file>

<file path=ppt/media/audio2.wav>
</file>

<file path=ppt/media/audio3.wav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7963ADA-153E-4450-9715-37A3C97EC748}" type="datetimeFigureOut">
              <a:rPr lang="en-US" smtClean="0"/>
              <a:pPr/>
              <a:t>5/21/2010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332C6CB-8386-4D0F-AD7F-48B44254943D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332C6CB-8386-4D0F-AD7F-48B44254943D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332C6CB-8386-4D0F-AD7F-48B44254943D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332C6CB-8386-4D0F-AD7F-48B44254943D}" type="slidenum">
              <a:rPr lang="en-US" smtClean="0"/>
              <a:pPr/>
              <a:t>12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5/21/2010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5/21/2010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5/21/2010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5/21/2010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5/21/2010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5/21/2010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5/21/2010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5/21/2010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5/21/2010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5/21/2010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5/21/2010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1A0B9E-3BF3-46F6-8021-EE54CB144B47}" type="datetimeFigureOut">
              <a:rPr lang="en-US" smtClean="0"/>
              <a:pPr/>
              <a:t>5/21/2010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slide" Target="slide7.xml"/><Relationship Id="rId13" Type="http://schemas.openxmlformats.org/officeDocument/2006/relationships/slide" Target="slide12.xml"/><Relationship Id="rId18" Type="http://schemas.openxmlformats.org/officeDocument/2006/relationships/slide" Target="slide19.xml"/><Relationship Id="rId3" Type="http://schemas.openxmlformats.org/officeDocument/2006/relationships/slide" Target="slide2.xml"/><Relationship Id="rId7" Type="http://schemas.openxmlformats.org/officeDocument/2006/relationships/slide" Target="slide18.xml"/><Relationship Id="rId12" Type="http://schemas.openxmlformats.org/officeDocument/2006/relationships/slide" Target="slide8.xml"/><Relationship Id="rId17" Type="http://schemas.openxmlformats.org/officeDocument/2006/relationships/slide" Target="slide13.xml"/><Relationship Id="rId2" Type="http://schemas.openxmlformats.org/officeDocument/2006/relationships/notesSlide" Target="../notesSlides/notesSlide1.xml"/><Relationship Id="rId16" Type="http://schemas.openxmlformats.org/officeDocument/2006/relationships/slide" Target="slide9.xml"/><Relationship Id="rId20" Type="http://schemas.openxmlformats.org/officeDocument/2006/relationships/audio" Target="../media/audio1.wav"/><Relationship Id="rId1" Type="http://schemas.openxmlformats.org/officeDocument/2006/relationships/slideLayout" Target="../slideLayouts/slideLayout1.xml"/><Relationship Id="rId6" Type="http://schemas.openxmlformats.org/officeDocument/2006/relationships/slide" Target="slide14.xml"/><Relationship Id="rId11" Type="http://schemas.openxmlformats.org/officeDocument/2006/relationships/slide" Target="slide4.xml"/><Relationship Id="rId5" Type="http://schemas.openxmlformats.org/officeDocument/2006/relationships/slide" Target="slide10.xml"/><Relationship Id="rId15" Type="http://schemas.openxmlformats.org/officeDocument/2006/relationships/slide" Target="slide5.xml"/><Relationship Id="rId10" Type="http://schemas.openxmlformats.org/officeDocument/2006/relationships/slide" Target="slide15.xml"/><Relationship Id="rId19" Type="http://schemas.openxmlformats.org/officeDocument/2006/relationships/slide" Target="slide20.xml"/><Relationship Id="rId4" Type="http://schemas.openxmlformats.org/officeDocument/2006/relationships/slide" Target="slide6.xml"/><Relationship Id="rId9" Type="http://schemas.openxmlformats.org/officeDocument/2006/relationships/slide" Target="slide11.xml"/><Relationship Id="rId14" Type="http://schemas.openxmlformats.org/officeDocument/2006/relationships/slide" Target="slide16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slide" Target="slide3.xml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Relationship Id="rId4" Type="http://schemas.openxmlformats.org/officeDocument/2006/relationships/audio" Target="../media/audio2.wav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slide" Target="slide17.xml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Relationship Id="rId4" Type="http://schemas.openxmlformats.org/officeDocument/2006/relationships/audio" Target="../media/audio2.wav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audio" Target="../media/audio3.wav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ounded Rectangle 4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6" name="Rounded Rectangle 5"/>
          <p:cNvSpPr/>
          <p:nvPr/>
        </p:nvSpPr>
        <p:spPr>
          <a:xfrm>
            <a:off x="2514600" y="0"/>
            <a:ext cx="21590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 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7" name="Rounded Rectangle 6"/>
          <p:cNvSpPr/>
          <p:nvPr/>
        </p:nvSpPr>
        <p:spPr>
          <a:xfrm>
            <a:off x="4724400" y="0"/>
            <a:ext cx="2184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 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8" name="Rounded Rectangle 7"/>
          <p:cNvSpPr/>
          <p:nvPr/>
        </p:nvSpPr>
        <p:spPr>
          <a:xfrm>
            <a:off x="6934200" y="0"/>
            <a:ext cx="22098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 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9" name="Rounded Rectangle 8">
            <a:hlinkClick r:id="rId3" action="ppaction://hlinksldjump"/>
          </p:cNvPr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0" name="Rounded Rectangle 9">
            <a:hlinkClick r:id="rId4" action="ppaction://hlinksldjump"/>
          </p:cNvPr>
          <p:cNvSpPr/>
          <p:nvPr/>
        </p:nvSpPr>
        <p:spPr>
          <a:xfrm>
            <a:off x="2463800" y="990600"/>
            <a:ext cx="2209800" cy="1066800"/>
          </a:xfrm>
          <a:prstGeom prst="roundRect">
            <a:avLst/>
          </a:prstGeom>
          <a:solidFill>
            <a:srgbClr val="0000FF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1" name="Rounded Rectangle 10">
            <a:hlinkClick r:id="rId5" action="ppaction://hlinksldjump"/>
          </p:cNvPr>
          <p:cNvSpPr/>
          <p:nvPr/>
        </p:nvSpPr>
        <p:spPr>
          <a:xfrm>
            <a:off x="4699000" y="990600"/>
            <a:ext cx="2209800" cy="1066800"/>
          </a:xfrm>
          <a:prstGeom prst="roundRect">
            <a:avLst/>
          </a:prstGeom>
          <a:solidFill>
            <a:srgbClr val="FF00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2" name="Rounded Rectangle 11">
            <a:hlinkClick r:id="rId6" action="ppaction://hlinksldjump"/>
          </p:cNvPr>
          <p:cNvSpPr/>
          <p:nvPr/>
        </p:nvSpPr>
        <p:spPr>
          <a:xfrm>
            <a:off x="6934200" y="990600"/>
            <a:ext cx="22098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3" name="Rounded Rectangle 12">
            <a:hlinkClick r:id="rId7" action="ppaction://hlinksldjump"/>
          </p:cNvPr>
          <p:cNvSpPr/>
          <p:nvPr/>
        </p:nvSpPr>
        <p:spPr>
          <a:xfrm>
            <a:off x="0" y="2133600"/>
            <a:ext cx="2438400" cy="1066800"/>
          </a:xfrm>
          <a:prstGeom prst="roundRect">
            <a:avLst/>
          </a:prstGeom>
          <a:solidFill>
            <a:srgbClr val="FF66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4" name="Rounded Rectangle 13">
            <a:hlinkClick r:id="rId8" action="ppaction://hlinksldjump"/>
          </p:cNvPr>
          <p:cNvSpPr/>
          <p:nvPr/>
        </p:nvSpPr>
        <p:spPr>
          <a:xfrm>
            <a:off x="2463800" y="2133600"/>
            <a:ext cx="2209800" cy="1066800"/>
          </a:xfrm>
          <a:prstGeom prst="roundRect">
            <a:avLst/>
          </a:prstGeom>
          <a:solidFill>
            <a:srgbClr val="0000FF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5" name="Rounded Rectangle 14">
            <a:hlinkClick r:id="rId9" action="ppaction://hlinksldjump"/>
          </p:cNvPr>
          <p:cNvSpPr/>
          <p:nvPr/>
        </p:nvSpPr>
        <p:spPr>
          <a:xfrm>
            <a:off x="4699000" y="2133600"/>
            <a:ext cx="2209800" cy="1066800"/>
          </a:xfrm>
          <a:prstGeom prst="roundRect">
            <a:avLst/>
          </a:prstGeom>
          <a:solidFill>
            <a:srgbClr val="FF00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6" name="Rounded Rectangle 15">
            <a:hlinkClick r:id="rId10" action="ppaction://hlinksldjump"/>
          </p:cNvPr>
          <p:cNvSpPr/>
          <p:nvPr/>
        </p:nvSpPr>
        <p:spPr>
          <a:xfrm>
            <a:off x="6934200" y="2133600"/>
            <a:ext cx="22098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7" name="Rounded Rectangle 16">
            <a:hlinkClick r:id="rId11" action="ppaction://hlinksldjump"/>
          </p:cNvPr>
          <p:cNvSpPr/>
          <p:nvPr/>
        </p:nvSpPr>
        <p:spPr>
          <a:xfrm>
            <a:off x="0" y="3276600"/>
            <a:ext cx="2438400" cy="1066800"/>
          </a:xfrm>
          <a:prstGeom prst="roundRect">
            <a:avLst/>
          </a:prstGeom>
          <a:solidFill>
            <a:srgbClr val="FF66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8" name="Rounded Rectangle 17">
            <a:hlinkClick r:id="rId12" action="ppaction://hlinksldjump"/>
          </p:cNvPr>
          <p:cNvSpPr/>
          <p:nvPr/>
        </p:nvSpPr>
        <p:spPr>
          <a:xfrm>
            <a:off x="2463800" y="3276600"/>
            <a:ext cx="2209800" cy="1066800"/>
          </a:xfrm>
          <a:prstGeom prst="roundRect">
            <a:avLst/>
          </a:prstGeom>
          <a:solidFill>
            <a:srgbClr val="0000FF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9" name="Rounded Rectangle 18">
            <a:hlinkClick r:id="rId13" action="ppaction://hlinksldjump"/>
          </p:cNvPr>
          <p:cNvSpPr/>
          <p:nvPr/>
        </p:nvSpPr>
        <p:spPr>
          <a:xfrm>
            <a:off x="4699000" y="3276600"/>
            <a:ext cx="2209800" cy="1066800"/>
          </a:xfrm>
          <a:prstGeom prst="roundRect">
            <a:avLst/>
          </a:prstGeom>
          <a:solidFill>
            <a:srgbClr val="FF00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0" name="Rounded Rectangle 19">
            <a:hlinkClick r:id="rId14" action="ppaction://hlinksldjump"/>
          </p:cNvPr>
          <p:cNvSpPr/>
          <p:nvPr/>
        </p:nvSpPr>
        <p:spPr>
          <a:xfrm>
            <a:off x="6934200" y="3276600"/>
            <a:ext cx="22098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1" name="Rounded Rectangle 20">
            <a:hlinkClick r:id="rId15" action="ppaction://hlinksldjump"/>
          </p:cNvPr>
          <p:cNvSpPr/>
          <p:nvPr/>
        </p:nvSpPr>
        <p:spPr>
          <a:xfrm>
            <a:off x="0" y="4419600"/>
            <a:ext cx="2438400" cy="1066800"/>
          </a:xfrm>
          <a:prstGeom prst="roundRect">
            <a:avLst/>
          </a:prstGeom>
          <a:solidFill>
            <a:srgbClr val="FF66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2" name="Rounded Rectangle 21">
            <a:hlinkClick r:id="rId16" action="ppaction://hlinksldjump"/>
          </p:cNvPr>
          <p:cNvSpPr/>
          <p:nvPr/>
        </p:nvSpPr>
        <p:spPr>
          <a:xfrm>
            <a:off x="2463800" y="4419600"/>
            <a:ext cx="2209800" cy="1066800"/>
          </a:xfrm>
          <a:prstGeom prst="roundRect">
            <a:avLst/>
          </a:prstGeom>
          <a:solidFill>
            <a:srgbClr val="0000FF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3" name="Rounded Rectangle 22">
            <a:hlinkClick r:id="rId17" action="ppaction://hlinksldjump"/>
          </p:cNvPr>
          <p:cNvSpPr/>
          <p:nvPr/>
        </p:nvSpPr>
        <p:spPr>
          <a:xfrm>
            <a:off x="4699000" y="4419600"/>
            <a:ext cx="2209800" cy="1066800"/>
          </a:xfrm>
          <a:prstGeom prst="roundRect">
            <a:avLst/>
          </a:prstGeom>
          <a:solidFill>
            <a:srgbClr val="FF00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4" name="Rounded Rectangle 23">
            <a:hlinkClick r:id="rId18" action="ppaction://hlinksldjump"/>
          </p:cNvPr>
          <p:cNvSpPr/>
          <p:nvPr/>
        </p:nvSpPr>
        <p:spPr>
          <a:xfrm>
            <a:off x="6934200" y="4419600"/>
            <a:ext cx="22098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9" name="Smiley Face 28">
            <a:hlinkClick r:id="rId19" action="ppaction://hlinksldjump">
              <a:snd r:embed="rId20" name="ENTRANCE.WAV"/>
            </a:hlinkClick>
          </p:cNvPr>
          <p:cNvSpPr/>
          <p:nvPr/>
        </p:nvSpPr>
        <p:spPr>
          <a:xfrm>
            <a:off x="4648200" y="5715000"/>
            <a:ext cx="914400" cy="838200"/>
          </a:xfrm>
          <a:prstGeom prst="smileyFace">
            <a:avLst/>
          </a:prstGeom>
          <a:solidFill>
            <a:srgbClr val="FFFF00"/>
          </a:solidFill>
          <a:ln>
            <a:solidFill>
              <a:schemeClr val="tx1"/>
            </a:solidFill>
          </a:ln>
          <a:effectLst>
            <a:glow rad="101600">
              <a:srgbClr val="00FF00">
                <a:alpha val="60000"/>
              </a:srgbClr>
            </a:glow>
          </a:effectLst>
          <a:scene3d>
            <a:camera prst="orthographicFront"/>
            <a:lightRig rig="threePt" dir="t"/>
          </a:scene3d>
          <a:sp3d>
            <a:bevelT prst="angle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0" name="TextBox 29"/>
          <p:cNvSpPr txBox="1"/>
          <p:nvPr/>
        </p:nvSpPr>
        <p:spPr>
          <a:xfrm>
            <a:off x="5786991" y="5791200"/>
            <a:ext cx="335700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err="1" smtClean="0">
                <a:solidFill>
                  <a:srgbClr val="FFFF00"/>
                </a:solidFill>
                <a:latin typeface="Boring Lesson" pitchFamily="2" charset="0"/>
              </a:rPr>
              <a:t>RiskIT</a:t>
            </a:r>
            <a:r>
              <a:rPr lang="en-US" sz="3200" dirty="0" smtClean="0">
                <a:solidFill>
                  <a:srgbClr val="FFFF00"/>
                </a:solidFill>
                <a:latin typeface="Boring Lesson" pitchFamily="2" charset="0"/>
              </a:rPr>
              <a:t>!</a:t>
            </a:r>
            <a:endParaRPr lang="en-US" sz="3200" dirty="0">
              <a:solidFill>
                <a:srgbClr val="FFFF00"/>
              </a:solidFill>
              <a:latin typeface="Boring Lesson" pitchFamily="2" charset="0"/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228600" y="6096000"/>
            <a:ext cx="416812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  <a:latin typeface="Boring Lesson" pitchFamily="2" charset="0"/>
              </a:rPr>
              <a:t>Lesson 27</a:t>
            </a:r>
            <a:endParaRPr lang="en-US" sz="3200" dirty="0">
              <a:solidFill>
                <a:srgbClr val="FFFF00"/>
              </a:solidFill>
              <a:latin typeface="Boring Lesson" pitchFamily="2" charset="0"/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914400" y="5562600"/>
            <a:ext cx="2568332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err="1" smtClean="0">
                <a:solidFill>
                  <a:schemeClr val="bg1"/>
                </a:solidFill>
                <a:latin typeface="Sound ttnorm" pitchFamily="2" charset="0"/>
              </a:rPr>
              <a:t>Confirm</a:t>
            </a:r>
            <a:r>
              <a:rPr lang="en-US" sz="3600" dirty="0" err="1" smtClean="0">
                <a:solidFill>
                  <a:srgbClr val="00FF00"/>
                </a:solidFill>
                <a:latin typeface="Arial Black" pitchFamily="34" charset="0"/>
              </a:rPr>
              <a:t>IT</a:t>
            </a:r>
            <a:r>
              <a:rPr lang="en-US" sz="3600" dirty="0" smtClean="0">
                <a:solidFill>
                  <a:srgbClr val="00FF00"/>
                </a:solidFill>
                <a:latin typeface="Arial Black" pitchFamily="34" charset="0"/>
              </a:rPr>
              <a:t>!</a:t>
            </a:r>
            <a:endParaRPr lang="en-US" sz="3600" dirty="0">
              <a:solidFill>
                <a:srgbClr val="00FF00"/>
              </a:solidFill>
              <a:latin typeface="Sound ttnorm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38200" y="5562600"/>
            <a:ext cx="762000" cy="838200"/>
          </a:xfrm>
          <a:prstGeom prst="actionButtonBackPrevious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4191000" y="381000"/>
            <a:ext cx="315663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Acts 1:1-11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533400" y="3657600"/>
            <a:ext cx="1447800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8000" dirty="0" smtClean="0">
                <a:solidFill>
                  <a:srgbClr val="FF0000"/>
                </a:solidFill>
                <a:effectLst>
                  <a:glow rad="139700">
                    <a:schemeClr val="accent6">
                      <a:satMod val="175000"/>
                      <a:alpha val="40000"/>
                    </a:schemeClr>
                  </a:glow>
                </a:effectLst>
                <a:latin typeface="Bog Standard" pitchFamily="2" charset="0"/>
              </a:rPr>
              <a:t>a</a:t>
            </a:r>
            <a:endParaRPr lang="en-US" sz="1600" dirty="0">
              <a:solidFill>
                <a:srgbClr val="FF0000"/>
              </a:solidFill>
              <a:effectLst>
                <a:glow rad="139700">
                  <a:schemeClr val="accent6">
                    <a:satMod val="175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3352800" y="1447800"/>
            <a:ext cx="4504759" cy="415498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Luke wrote this 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letter to:</a:t>
            </a:r>
          </a:p>
          <a:p>
            <a:endParaRPr lang="en-US" sz="36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742950" indent="-742950">
              <a:buAutoNum type="alphaLcParenR"/>
            </a:pPr>
            <a:r>
              <a:rPr lang="en-US" sz="3600" dirty="0" err="1" smtClean="0">
                <a:solidFill>
                  <a:schemeClr val="bg1"/>
                </a:solidFill>
                <a:latin typeface="Bog Standard" pitchFamily="2" charset="0"/>
              </a:rPr>
              <a:t>Theophilus</a:t>
            </a:r>
            <a:endParaRPr lang="en-US" sz="36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742950" indent="-742950">
              <a:buAutoNum type="alphaLcParenR"/>
            </a:pPr>
            <a:r>
              <a:rPr lang="en-US" sz="3600" dirty="0" err="1" smtClean="0">
                <a:solidFill>
                  <a:schemeClr val="bg1"/>
                </a:solidFill>
                <a:latin typeface="Bog Standard" pitchFamily="2" charset="0"/>
              </a:rPr>
              <a:t>Theodorus</a:t>
            </a:r>
            <a:endParaRPr lang="en-US" sz="36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742950" indent="-742950">
              <a:buAutoNum type="alphaLcParenR"/>
            </a:pPr>
            <a:r>
              <a:rPr lang="en-US" sz="3600" dirty="0" err="1" smtClean="0">
                <a:solidFill>
                  <a:schemeClr val="bg1"/>
                </a:solidFill>
                <a:latin typeface="Bog Standard" pitchFamily="2" charset="0"/>
              </a:rPr>
              <a:t>Theocricy</a:t>
            </a:r>
            <a:endParaRPr lang="en-US" sz="36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742950" indent="-742950">
              <a:buAutoNum type="alphaLcParenR"/>
            </a:pPr>
            <a:r>
              <a:rPr lang="en-US" sz="3600" dirty="0" err="1" smtClean="0">
                <a:solidFill>
                  <a:schemeClr val="bg1"/>
                </a:solidFill>
                <a:latin typeface="Bog Standard" pitchFamily="2" charset="0"/>
              </a:rPr>
              <a:t>Theomenome</a:t>
            </a:r>
            <a:endParaRPr lang="en-US" sz="3600" dirty="0" smtClean="0">
              <a:solidFill>
                <a:schemeClr val="bg1"/>
              </a:solidFill>
              <a:latin typeface="Bog Standard" pitchFamily="2" charset="0"/>
            </a:endParaRPr>
          </a:p>
          <a:p>
            <a:endParaRPr lang="en-US" sz="1200" dirty="0" smtClean="0">
              <a:solidFill>
                <a:schemeClr val="bg1"/>
              </a:solidFill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build="allAtOnce" animBg="1"/>
      <p:bldP spid="16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4419600" y="3962400"/>
            <a:ext cx="2667000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800" dirty="0" smtClean="0">
                <a:solidFill>
                  <a:srgbClr val="FF0000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40</a:t>
            </a:r>
            <a:endParaRPr lang="en-US" sz="500" dirty="0" smtClean="0">
              <a:solidFill>
                <a:srgbClr val="FF0000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3352800" y="1828800"/>
            <a:ext cx="5279009" cy="206210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Jesus appeared to 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His followers for how 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many days after 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His resurrection?</a:t>
            </a: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38200" y="5105400"/>
            <a:ext cx="762000" cy="838200"/>
          </a:xfrm>
          <a:prstGeom prst="actionButtonBackPrevious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4267200" y="533400"/>
            <a:ext cx="315663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Acts 1:1-11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62000" y="5410200"/>
            <a:ext cx="838200" cy="762000"/>
          </a:xfrm>
          <a:prstGeom prst="actionButtonBackPrevious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2743200" y="1828800"/>
            <a:ext cx="6094938" cy="212365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Unscramble these key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words from this passage:</a:t>
            </a:r>
          </a:p>
          <a:p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600" dirty="0" err="1" smtClean="0">
                <a:solidFill>
                  <a:schemeClr val="bg1"/>
                </a:solidFill>
                <a:latin typeface="Bog Standard" pitchFamily="2" charset="0"/>
              </a:rPr>
              <a:t>eeriecv</a:t>
            </a: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       </a:t>
            </a:r>
            <a:r>
              <a:rPr lang="en-US" sz="3600" dirty="0" err="1" smtClean="0">
                <a:solidFill>
                  <a:schemeClr val="bg1"/>
                </a:solidFill>
                <a:latin typeface="Bog Standard" pitchFamily="2" charset="0"/>
              </a:rPr>
              <a:t>rewop</a:t>
            </a:r>
            <a:endParaRPr lang="en-US" sz="3600" dirty="0" smtClean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2667000" y="4038600"/>
            <a:ext cx="64770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rgbClr val="FF0000"/>
                </a:solidFill>
                <a:latin typeface="Bog Standard" pitchFamily="2" charset="0"/>
              </a:rPr>
              <a:t>receive       power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4191000" y="381000"/>
            <a:ext cx="315663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Acts 1:1-11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6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uiExpand="1" build="allAtOnce" animBg="1"/>
      <p:bldP spid="13" grpId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4572000" y="4419600"/>
            <a:ext cx="205740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5400" dirty="0" smtClean="0">
                <a:solidFill>
                  <a:srgbClr val="FF0000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ends</a:t>
            </a:r>
            <a:endParaRPr lang="en-US" sz="1200" dirty="0" smtClean="0">
              <a:solidFill>
                <a:srgbClr val="FF0000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62000" y="5257800"/>
            <a:ext cx="838200" cy="762000"/>
          </a:xfrm>
          <a:prstGeom prst="actionButtonBackPrevious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2743200" y="1295400"/>
            <a:ext cx="6211957" cy="501675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But you will receive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power when the Holy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Spirit comes on you; and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you will be my witnesses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in Jerusalem, and in all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Judea and Samaria, and</a:t>
            </a:r>
          </a:p>
          <a:p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to the _________ of the </a:t>
            </a:r>
          </a:p>
          <a:p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__________.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4419600" y="457200"/>
            <a:ext cx="2321469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Acts 1:8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2590800" y="5334000"/>
            <a:ext cx="281940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5400" dirty="0" smtClean="0">
                <a:solidFill>
                  <a:srgbClr val="FF0000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earth</a:t>
            </a:r>
            <a:endParaRPr lang="en-US" sz="1200" dirty="0" smtClean="0">
              <a:solidFill>
                <a:srgbClr val="FF0000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2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  <p:bldP spid="12" grpId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3276600" y="457200"/>
            <a:ext cx="4724400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Famous Passages</a:t>
            </a:r>
          </a:p>
          <a:p>
            <a:r>
              <a:rPr lang="en-US" sz="2400" dirty="0" smtClean="0">
                <a:solidFill>
                  <a:schemeClr val="bg1"/>
                </a:solidFill>
                <a:latin typeface="+mj-lt"/>
              </a:rPr>
              <a:t>(what Book &amp; Chapter did the following quote come from?)</a:t>
            </a:r>
            <a:endParaRPr lang="en-US" sz="1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3276600" y="4876800"/>
            <a:ext cx="4495800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66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Psalm 23</a:t>
            </a:r>
            <a:endParaRPr lang="en-US" sz="8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38200" y="5181600"/>
            <a:ext cx="838200" cy="838200"/>
          </a:xfrm>
          <a:prstGeom prst="actionButtonBackPrevious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2590800" y="2286000"/>
            <a:ext cx="6248400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“…though I walk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through the valley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of the shadow of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death…”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62000" y="5791200"/>
            <a:ext cx="762000" cy="685800"/>
          </a:xfrm>
          <a:prstGeom prst="actionButtonBackPrevious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TextBox 15"/>
          <p:cNvSpPr txBox="1"/>
          <p:nvPr/>
        </p:nvSpPr>
        <p:spPr>
          <a:xfrm>
            <a:off x="3276600" y="457200"/>
            <a:ext cx="4724400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Famous Passages</a:t>
            </a:r>
          </a:p>
          <a:p>
            <a:r>
              <a:rPr lang="en-US" sz="2400" dirty="0" smtClean="0">
                <a:solidFill>
                  <a:schemeClr val="bg1"/>
                </a:solidFill>
                <a:latin typeface="+mj-lt"/>
              </a:rPr>
              <a:t>(what Book &amp; Chapter did the following quote come from?)</a:t>
            </a:r>
            <a:endParaRPr lang="en-US" sz="1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3276600" y="4343400"/>
            <a:ext cx="4495800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66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John 14</a:t>
            </a:r>
            <a:endParaRPr lang="en-US" sz="8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9" name="TextBox 18"/>
          <p:cNvSpPr txBox="1"/>
          <p:nvPr/>
        </p:nvSpPr>
        <p:spPr>
          <a:xfrm>
            <a:off x="2667000" y="2667000"/>
            <a:ext cx="62484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“I am the way, the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truth and the life…”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build="allAtOnce" animBg="1"/>
      <p:bldP spid="17" grpId="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914400" y="5334000"/>
            <a:ext cx="762000" cy="685800"/>
          </a:xfrm>
          <a:prstGeom prst="actionButtonBackPrevious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TextBox 11"/>
          <p:cNvSpPr txBox="1"/>
          <p:nvPr/>
        </p:nvSpPr>
        <p:spPr>
          <a:xfrm>
            <a:off x="3276600" y="457200"/>
            <a:ext cx="4724400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Famous Passages</a:t>
            </a:r>
          </a:p>
          <a:p>
            <a:r>
              <a:rPr lang="en-US" sz="2400" dirty="0" smtClean="0">
                <a:solidFill>
                  <a:schemeClr val="bg1"/>
                </a:solidFill>
                <a:latin typeface="+mj-lt"/>
              </a:rPr>
              <a:t>(what Book &amp; Chapter did the following quote come from?)</a:t>
            </a:r>
            <a:endParaRPr lang="en-US" sz="1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3276600" y="4876800"/>
            <a:ext cx="5029200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66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Genesis 1</a:t>
            </a:r>
            <a:endParaRPr lang="en-US" sz="8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2590800" y="2286000"/>
            <a:ext cx="6248400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“In the beginning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God created the heavens and the earth.”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build="allAtOnce" animBg="1"/>
      <p:bldP spid="13" grpId="0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62000" y="4876800"/>
            <a:ext cx="914400" cy="914400"/>
          </a:xfrm>
          <a:prstGeom prst="actionButtonBackPrevious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TextBox 7"/>
          <p:cNvSpPr txBox="1"/>
          <p:nvPr/>
        </p:nvSpPr>
        <p:spPr>
          <a:xfrm>
            <a:off x="3276600" y="457200"/>
            <a:ext cx="4724400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Famous Passages</a:t>
            </a:r>
          </a:p>
          <a:p>
            <a:r>
              <a:rPr lang="en-US" sz="2400" dirty="0" smtClean="0">
                <a:solidFill>
                  <a:schemeClr val="bg1"/>
                </a:solidFill>
                <a:latin typeface="+mj-lt"/>
              </a:rPr>
              <a:t>(what Book &amp; Chapter did the following quote come from?)</a:t>
            </a:r>
            <a:endParaRPr lang="en-US" sz="1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3200400" y="3962400"/>
            <a:ext cx="4495800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66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Acts 1</a:t>
            </a:r>
            <a:endParaRPr lang="en-US" sz="8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2590800" y="2286000"/>
            <a:ext cx="62484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“And you shall be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my witnesses . . . “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build="allAtOnce" animBg="1"/>
      <p:bldP spid="12" grpId="0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ultiply 1"/>
          <p:cNvSpPr/>
          <p:nvPr/>
        </p:nvSpPr>
        <p:spPr>
          <a:xfrm>
            <a:off x="1143000" y="1295400"/>
            <a:ext cx="1828800" cy="2057400"/>
          </a:xfrm>
          <a:prstGeom prst="mathMultiply">
            <a:avLst/>
          </a:prstGeom>
          <a:solidFill>
            <a:srgbClr val="FFFF00"/>
          </a:solidFill>
          <a:ln w="38100">
            <a:solidFill>
              <a:schemeClr val="bg1"/>
            </a:solidFill>
          </a:ln>
          <a:scene3d>
            <a:camera prst="orthographicFront"/>
            <a:lightRig rig="threePt" dir="t"/>
          </a:scene3d>
          <a:sp3d extrusionH="38100"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0" y="1"/>
            <a:ext cx="1905000" cy="315471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19900" b="1" cap="none" spc="0" dirty="0" smtClean="0">
                <a:ln w="31550" cmpd="sng">
                  <a:solidFill>
                    <a:schemeClr val="bg1"/>
                  </a:solidFill>
                  <a:prstDash val="solid"/>
                </a:ln>
                <a:solidFill>
                  <a:srgbClr val="FFFF00"/>
                </a:solidFill>
                <a:effectLst>
                  <a:outerShdw blurRad="50800" dist="40000" dir="5400000" algn="tl" rotWithShape="0">
                    <a:srgbClr val="000000">
                      <a:shade val="5000"/>
                      <a:satMod val="120000"/>
                      <a:alpha val="33000"/>
                    </a:srgbClr>
                  </a:outerShdw>
                </a:effectLst>
              </a:rPr>
              <a:t>2</a:t>
            </a:r>
            <a:endParaRPr lang="en-US" sz="5400" b="1" cap="none" spc="0" dirty="0">
              <a:ln w="31550" cmpd="sng">
                <a:solidFill>
                  <a:schemeClr val="bg1"/>
                </a:solidFill>
                <a:prstDash val="solid"/>
              </a:ln>
              <a:solidFill>
                <a:srgbClr val="FFFF00"/>
              </a:solidFill>
              <a:effectLst>
                <a:outerShdw blurRad="50800" dist="40000" dir="5400000" algn="tl" rotWithShape="0">
                  <a:srgbClr val="000000">
                    <a:shade val="5000"/>
                    <a:satMod val="120000"/>
                    <a:alpha val="33000"/>
                  </a:srgbClr>
                </a:outerShdw>
              </a:effectLst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2971800" y="914400"/>
            <a:ext cx="5848011" cy="378565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This is </a:t>
            </a:r>
            <a:r>
              <a:rPr lang="en-US" sz="6000" b="1" i="1" dirty="0" err="1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Double</a:t>
            </a:r>
            <a:r>
              <a:rPr lang="en-US" sz="6000" b="1" i="1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IT</a:t>
            </a:r>
            <a:r>
              <a:rPr lang="en-US" sz="6000" b="1" i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!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Multiply the value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of this question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by two!</a:t>
            </a:r>
            <a:endParaRPr lang="en-US" sz="6000" dirty="0">
              <a:solidFill>
                <a:srgbClr val="FFFF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8" name="Action Button: Forward or Next 7">
            <a:hlinkClick r:id="rId3" action="ppaction://hlinksldjump" highlightClick="1">
              <a:snd r:embed="rId4" name="nyuk.wav"/>
            </a:hlinkClick>
          </p:cNvPr>
          <p:cNvSpPr/>
          <p:nvPr/>
        </p:nvSpPr>
        <p:spPr>
          <a:xfrm>
            <a:off x="1066800" y="4876800"/>
            <a:ext cx="1066800" cy="1066800"/>
          </a:xfrm>
          <a:prstGeom prst="actionButtonForwardNext">
            <a:avLst/>
          </a:prstGeom>
          <a:solidFill>
            <a:srgbClr val="FFFF00"/>
          </a:solidFill>
          <a:ln>
            <a:solidFill>
              <a:schemeClr val="bg1"/>
            </a:solidFill>
          </a:ln>
          <a:scene3d>
            <a:camera prst="orthographicFront"/>
            <a:lightRig rig="threePt" dir="t"/>
          </a:scene3d>
          <a:sp3d>
            <a:bevelT w="114300" prst="hardEdge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>
    <p:sndAc>
      <p:stSnd>
        <p:snd r:embed="rId2" name="ENTRANCE.WAV"/>
      </p:stSnd>
    </p:sndAc>
  </p:transition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ultiply 1"/>
          <p:cNvSpPr/>
          <p:nvPr/>
        </p:nvSpPr>
        <p:spPr>
          <a:xfrm>
            <a:off x="1143000" y="1295400"/>
            <a:ext cx="1828800" cy="2057400"/>
          </a:xfrm>
          <a:prstGeom prst="mathMultiply">
            <a:avLst/>
          </a:prstGeom>
          <a:solidFill>
            <a:srgbClr val="FFFF00"/>
          </a:solidFill>
          <a:ln w="38100">
            <a:solidFill>
              <a:schemeClr val="bg1"/>
            </a:solidFill>
          </a:ln>
          <a:scene3d>
            <a:camera prst="orthographicFront"/>
            <a:lightRig rig="threePt" dir="t"/>
          </a:scene3d>
          <a:sp3d extrusionH="38100"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0" y="1"/>
            <a:ext cx="1905000" cy="315471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19900" b="1" cap="none" spc="0" dirty="0" smtClean="0">
                <a:ln w="31550" cmpd="sng">
                  <a:solidFill>
                    <a:schemeClr val="bg1"/>
                  </a:solidFill>
                  <a:prstDash val="solid"/>
                </a:ln>
                <a:solidFill>
                  <a:srgbClr val="FFFF00"/>
                </a:solidFill>
                <a:effectLst>
                  <a:outerShdw blurRad="50800" dist="40000" dir="5400000" algn="tl" rotWithShape="0">
                    <a:srgbClr val="000000">
                      <a:shade val="5000"/>
                      <a:satMod val="120000"/>
                      <a:alpha val="33000"/>
                    </a:srgbClr>
                  </a:outerShdw>
                </a:effectLst>
              </a:rPr>
              <a:t>2</a:t>
            </a:r>
            <a:endParaRPr lang="en-US" sz="5400" b="1" cap="none" spc="0" dirty="0">
              <a:ln w="31550" cmpd="sng">
                <a:solidFill>
                  <a:schemeClr val="bg1"/>
                </a:solidFill>
                <a:prstDash val="solid"/>
              </a:ln>
              <a:solidFill>
                <a:srgbClr val="FFFF00"/>
              </a:solidFill>
              <a:effectLst>
                <a:outerShdw blurRad="50800" dist="40000" dir="5400000" algn="tl" rotWithShape="0">
                  <a:srgbClr val="000000">
                    <a:shade val="5000"/>
                    <a:satMod val="120000"/>
                    <a:alpha val="33000"/>
                  </a:srgbClr>
                </a:outerShdw>
              </a:effectLst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2971800" y="1295400"/>
            <a:ext cx="5848011" cy="378565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This is </a:t>
            </a:r>
            <a:r>
              <a:rPr lang="en-US" sz="6000" b="1" i="1" dirty="0" err="1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Double</a:t>
            </a:r>
            <a:r>
              <a:rPr lang="en-US" sz="6000" b="1" i="1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IT</a:t>
            </a:r>
            <a:r>
              <a:rPr lang="en-US" sz="6000" b="1" i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!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Multiply the value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of this question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by two!</a:t>
            </a:r>
            <a:endParaRPr lang="en-US" sz="6000" dirty="0">
              <a:solidFill>
                <a:srgbClr val="FFFF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8" name="Action Button: Forward or Next 7">
            <a:hlinkClick r:id="rId3" action="ppaction://hlinksldjump" highlightClick="1">
              <a:snd r:embed="rId4" name="nyuk.wav"/>
            </a:hlinkClick>
          </p:cNvPr>
          <p:cNvSpPr/>
          <p:nvPr/>
        </p:nvSpPr>
        <p:spPr>
          <a:xfrm>
            <a:off x="1066800" y="5105400"/>
            <a:ext cx="1066800" cy="1066800"/>
          </a:xfrm>
          <a:prstGeom prst="actionButtonForwardNext">
            <a:avLst/>
          </a:prstGeom>
          <a:solidFill>
            <a:srgbClr val="FFFF00"/>
          </a:solidFill>
          <a:ln>
            <a:solidFill>
              <a:schemeClr val="bg1"/>
            </a:solidFill>
          </a:ln>
          <a:scene3d>
            <a:camera prst="orthographicFront"/>
            <a:lightRig rig="threePt" dir="t"/>
          </a:scene3d>
          <a:sp3d>
            <a:bevelT w="114300" prst="hardEdge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>
    <p:sndAc>
      <p:stSnd>
        <p:snd r:embed="rId2" name="ENTRANCE.WAV"/>
      </p:stSnd>
    </p:sndAc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3048000" y="1600200"/>
            <a:ext cx="6096000" cy="236988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True or False?</a:t>
            </a:r>
          </a:p>
          <a:p>
            <a:endParaRPr lang="en-US" sz="28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The main mission of the</a:t>
            </a:r>
          </a:p>
          <a:p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Church is to make</a:t>
            </a:r>
          </a:p>
          <a:p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disciples for Jesus.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4343400" y="4191000"/>
            <a:ext cx="2895600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800" dirty="0" smtClean="0">
                <a:solidFill>
                  <a:srgbClr val="FF6600"/>
                </a:solidFill>
                <a:effectLst/>
                <a:latin typeface="Bog Standard" pitchFamily="2" charset="0"/>
              </a:rPr>
              <a:t>True</a:t>
            </a:r>
            <a:endParaRPr lang="en-US" sz="2800" dirty="0" smtClean="0">
              <a:solidFill>
                <a:srgbClr val="FF6600"/>
              </a:solidFill>
              <a:effectLst/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38200" y="5181600"/>
            <a:ext cx="762000" cy="685800"/>
          </a:xfrm>
          <a:prstGeom prst="actionButtonBackPrevious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Lightning Bolt 4"/>
          <p:cNvSpPr/>
          <p:nvPr/>
        </p:nvSpPr>
        <p:spPr>
          <a:xfrm>
            <a:off x="914400" y="304800"/>
            <a:ext cx="7620000" cy="5867400"/>
          </a:xfrm>
          <a:prstGeom prst="lightningBolt">
            <a:avLst/>
          </a:prstGeom>
          <a:solidFill>
            <a:srgbClr val="FFFF00"/>
          </a:solidFill>
          <a:ln>
            <a:solidFill>
              <a:schemeClr val="bg1"/>
            </a:solidFill>
          </a:ln>
          <a:scene3d>
            <a:camera prst="orthographicFront"/>
            <a:lightRig rig="threePt" dir="t"/>
          </a:scene3d>
          <a:sp3d>
            <a:bevelT w="152400" h="50800" prst="softRound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extBox 1"/>
          <p:cNvSpPr txBox="1"/>
          <p:nvPr/>
        </p:nvSpPr>
        <p:spPr>
          <a:xfrm>
            <a:off x="1143000" y="685800"/>
            <a:ext cx="7067063" cy="470898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This is </a:t>
            </a:r>
            <a:r>
              <a:rPr lang="en-US" sz="6000" b="1" i="1" dirty="0" err="1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Risk</a:t>
            </a:r>
            <a:r>
              <a:rPr lang="en-US" sz="6000" b="1" i="1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IT</a:t>
            </a:r>
            <a:r>
              <a:rPr lang="en-US" sz="6000" b="1" i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!</a:t>
            </a:r>
          </a:p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Add up your total</a:t>
            </a:r>
          </a:p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points and determine</a:t>
            </a:r>
          </a:p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how much you will</a:t>
            </a:r>
          </a:p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risk on this category:</a:t>
            </a:r>
            <a:endParaRPr lang="en-US" sz="6000" b="1" dirty="0">
              <a:ln w="12700">
                <a:solidFill>
                  <a:schemeClr val="tx2">
                    <a:satMod val="155000"/>
                  </a:schemeClr>
                </a:solidFill>
                <a:prstDash val="solid"/>
              </a:ln>
              <a:solidFill>
                <a:schemeClr val="bg2">
                  <a:tint val="85000"/>
                  <a:satMod val="155000"/>
                </a:schemeClr>
              </a:solidFill>
              <a:effectLst>
                <a:outerShdw blurRad="41275" dist="20320" dir="1800000" algn="tl" rotWithShape="0">
                  <a:srgbClr val="000000">
                    <a:alpha val="40000"/>
                  </a:srgbClr>
                </a:outerShdw>
              </a:effectLst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2362200" y="5334000"/>
            <a:ext cx="2710999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b="1" dirty="0" smtClean="0">
                <a:solidFill>
                  <a:srgbClr val="00FF00"/>
                </a:solidFill>
                <a:effectLst>
                  <a:glow rad="139700">
                    <a:schemeClr val="accent3">
                      <a:satMod val="175000"/>
                      <a:alpha val="40000"/>
                    </a:schemeClr>
                  </a:glow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Acts 1:8</a:t>
            </a:r>
            <a:endParaRPr lang="en-US" sz="6000" b="1" dirty="0">
              <a:solidFill>
                <a:srgbClr val="00FF00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</p:txBody>
      </p:sp>
      <p:sp>
        <p:nvSpPr>
          <p:cNvPr id="6" name="Action Button: Forward or Next 5">
            <a:hlinkClick r:id="" action="ppaction://hlinkshowjump?jump=nextslide" highlightClick="1"/>
          </p:cNvPr>
          <p:cNvSpPr/>
          <p:nvPr/>
        </p:nvSpPr>
        <p:spPr>
          <a:xfrm>
            <a:off x="1295400" y="5486400"/>
            <a:ext cx="838200" cy="762000"/>
          </a:xfrm>
          <a:prstGeom prst="actionButtonForwardNext">
            <a:avLst/>
          </a:prstGeom>
          <a:solidFill>
            <a:srgbClr val="00FF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after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990600" y="1828800"/>
            <a:ext cx="8153400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b="1" dirty="0" smtClean="0">
                <a:solidFill>
                  <a:srgbClr val="00FF00"/>
                </a:solidFill>
              </a:rPr>
              <a:t>Name two cities or areas mentioned in this verse.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1828800" y="3352800"/>
            <a:ext cx="5410200" cy="31700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4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Jerusalem</a:t>
            </a:r>
          </a:p>
          <a:p>
            <a:pPr algn="ctr"/>
            <a:r>
              <a:rPr lang="en-US" sz="44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Judea</a:t>
            </a:r>
          </a:p>
          <a:p>
            <a:pPr algn="ctr"/>
            <a:r>
              <a:rPr lang="en-US" sz="44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Samaria</a:t>
            </a:r>
          </a:p>
          <a:p>
            <a:pPr algn="ctr"/>
            <a:r>
              <a:rPr lang="en-US" sz="44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The world</a:t>
            </a:r>
            <a:br>
              <a:rPr lang="en-US" sz="44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</a:br>
            <a:r>
              <a:rPr lang="en-US" sz="20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(ends of the earth)</a:t>
            </a:r>
            <a:endParaRPr lang="en-US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1" name="Oval 10"/>
          <p:cNvSpPr/>
          <p:nvPr/>
        </p:nvSpPr>
        <p:spPr>
          <a:xfrm>
            <a:off x="6324600" y="381000"/>
            <a:ext cx="1066800" cy="1066800"/>
          </a:xfrm>
          <a:prstGeom prst="ellipse">
            <a:avLst/>
          </a:prstGeom>
          <a:solidFill>
            <a:srgbClr val="00FF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Boring Lesson" pitchFamily="2" charset="0"/>
              </a:rPr>
              <a:t>a</a:t>
            </a:r>
            <a:endParaRPr lang="en-US" sz="5400" dirty="0">
              <a:ln w="18415" cmpd="sng">
                <a:solidFill>
                  <a:srgbClr val="FFFFFF"/>
                </a:solidFill>
                <a:prstDash val="solid"/>
              </a:ln>
              <a:solidFill>
                <a:srgbClr val="FFFFFF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  <a:latin typeface="Boring Lesson" pitchFamily="2" charset="0"/>
            </a:endParaRPr>
          </a:p>
        </p:txBody>
      </p:sp>
      <p:sp>
        <p:nvSpPr>
          <p:cNvPr id="12" name="Action Button: Back or Previous 11">
            <a:hlinkClick r:id="" action="ppaction://hlinkshowjump?jump=firstslide" highlightClick="1">
              <a:snd r:embed="rId2" name="thtsall.wav"/>
            </a:hlinkClick>
          </p:cNvPr>
          <p:cNvSpPr/>
          <p:nvPr/>
        </p:nvSpPr>
        <p:spPr>
          <a:xfrm>
            <a:off x="7848600" y="5638800"/>
            <a:ext cx="990600" cy="990600"/>
          </a:xfrm>
          <a:prstGeom prst="actionButtonBackPrevious">
            <a:avLst/>
          </a:prstGeom>
          <a:solidFill>
            <a:srgbClr val="00FF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TextBox 9"/>
          <p:cNvSpPr txBox="1"/>
          <p:nvPr/>
        </p:nvSpPr>
        <p:spPr>
          <a:xfrm>
            <a:off x="990600" y="533400"/>
            <a:ext cx="2710999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b="1" dirty="0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Acts 1:8</a:t>
            </a:r>
            <a:endParaRPr lang="en-US" sz="6000" b="1" dirty="0">
              <a:solidFill>
                <a:srgbClr val="00FF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1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11" grpId="0" build="allAtOnce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590800" y="990600"/>
            <a:ext cx="6553201" cy="37856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Who leads Christians into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their mission to make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disciples for Christ?</a:t>
            </a:r>
          </a:p>
          <a:p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514350" indent="-514350">
              <a:buAutoNum type="alphaLcParenR"/>
            </a:pP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 the pastor</a:t>
            </a:r>
          </a:p>
          <a:p>
            <a:pPr marL="514350" indent="-514350">
              <a:buAutoNum type="alphaLcParenR"/>
            </a:pP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 the Elders of a church</a:t>
            </a:r>
          </a:p>
          <a:p>
            <a:pPr marL="514350" indent="-514350">
              <a:buAutoNum type="alphaLcParenR"/>
            </a:pP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 the Holy Spirit</a:t>
            </a:r>
          </a:p>
          <a:p>
            <a:pPr marL="514350" indent="-514350">
              <a:buAutoNum type="alphaLcParenR"/>
            </a:pP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 the Bible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4724400" y="4724400"/>
            <a:ext cx="1981200" cy="18620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15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c</a:t>
            </a:r>
            <a:endParaRPr lang="en-US" sz="1600" dirty="0">
              <a:solidFill>
                <a:srgbClr val="FF6600"/>
              </a:solidFill>
              <a:effectLst>
                <a:glow rad="139700">
                  <a:schemeClr val="bg1"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38200" y="5486400"/>
            <a:ext cx="762000" cy="762000"/>
          </a:xfrm>
          <a:prstGeom prst="actionButtonBackPrevious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2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2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590800" y="2286000"/>
            <a:ext cx="6553200" cy="28931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000" dirty="0" smtClean="0">
                <a:solidFill>
                  <a:schemeClr val="bg1"/>
                </a:solidFill>
                <a:latin typeface="Bog Standard" pitchFamily="2" charset="0"/>
              </a:rPr>
              <a:t>“Christ has commanded</a:t>
            </a:r>
          </a:p>
          <a:p>
            <a:endParaRPr lang="en-US" sz="30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000" dirty="0" smtClean="0">
                <a:solidFill>
                  <a:schemeClr val="bg1"/>
                </a:solidFill>
                <a:latin typeface="Bog Standard" pitchFamily="2" charset="0"/>
              </a:rPr>
              <a:t>His ___________ to ‘…Go</a:t>
            </a:r>
          </a:p>
          <a:p>
            <a:r>
              <a:rPr lang="en-US" sz="3000" dirty="0" smtClean="0">
                <a:solidFill>
                  <a:schemeClr val="bg1"/>
                </a:solidFill>
                <a:latin typeface="Bog Standard" pitchFamily="2" charset="0"/>
              </a:rPr>
              <a:t>and make disciples of</a:t>
            </a:r>
          </a:p>
          <a:p>
            <a:endParaRPr lang="en-US" sz="30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000" dirty="0" smtClean="0">
                <a:solidFill>
                  <a:schemeClr val="bg1"/>
                </a:solidFill>
                <a:latin typeface="Bog Standard" pitchFamily="2" charset="0"/>
              </a:rPr>
              <a:t>all ___________ . . .”</a:t>
            </a:r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3276600" y="3048000"/>
            <a:ext cx="2667000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4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Church</a:t>
            </a:r>
            <a:endParaRPr lang="en-US" sz="3600" dirty="0" smtClean="0">
              <a:solidFill>
                <a:srgbClr val="FF6600"/>
              </a:solidFill>
              <a:effectLst>
                <a:glow rad="139700">
                  <a:schemeClr val="bg1"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62000" y="5105400"/>
            <a:ext cx="838200" cy="838200"/>
          </a:xfrm>
          <a:prstGeom prst="actionButtonBackPrevious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5" name="Oval 14"/>
          <p:cNvSpPr/>
          <p:nvPr/>
        </p:nvSpPr>
        <p:spPr>
          <a:xfrm>
            <a:off x="3733800" y="762000"/>
            <a:ext cx="3962400" cy="1066800"/>
          </a:xfrm>
          <a:prstGeom prst="ellipse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4000" dirty="0" smtClean="0">
                <a:latin typeface="Boring Lesson" pitchFamily="2" charset="0"/>
              </a:rPr>
              <a:t>Q256</a:t>
            </a:r>
            <a:endParaRPr lang="en-US" sz="4000" dirty="0">
              <a:latin typeface="Boring Lesson" pitchFamily="2" charset="0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3276600" y="4419600"/>
            <a:ext cx="2667000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4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nations</a:t>
            </a:r>
            <a:endParaRPr lang="en-US" sz="3600" dirty="0" smtClean="0">
              <a:solidFill>
                <a:srgbClr val="FF6600"/>
              </a:solidFill>
              <a:effectLst>
                <a:glow rad="139700">
                  <a:schemeClr val="bg1"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3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2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2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2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2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uiExpand="1" build="allAtOnce" animBg="1"/>
      <p:bldP spid="9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895600" y="1219200"/>
            <a:ext cx="6248400" cy="406265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What mission has Christ given His Church to do?</a:t>
            </a:r>
          </a:p>
          <a:p>
            <a:endParaRPr lang="en-US" sz="10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520700" indent="-520700">
              <a:buFont typeface="+mj-lt"/>
              <a:buAutoNum type="alphaLcParenR"/>
            </a:pP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Save the earth</a:t>
            </a:r>
          </a:p>
          <a:p>
            <a:pPr marL="520700" indent="-520700">
              <a:buFont typeface="+mj-lt"/>
              <a:buAutoNum type="alphaLcParenR"/>
            </a:pP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Make disciples</a:t>
            </a:r>
          </a:p>
          <a:p>
            <a:pPr marL="520700" indent="-520700">
              <a:buFont typeface="+mj-lt"/>
              <a:buAutoNum type="alphaLcParenR"/>
            </a:pP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Teach people</a:t>
            </a:r>
          </a:p>
          <a:p>
            <a:pPr marL="520700" indent="-520700">
              <a:buFont typeface="+mj-lt"/>
              <a:buAutoNum type="alphaLcParenR"/>
            </a:pP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Go door to door</a:t>
            </a:r>
          </a:p>
          <a:p>
            <a:pPr marL="520700" indent="-520700">
              <a:buFont typeface="+mj-lt"/>
              <a:buAutoNum type="alphaLcParenR"/>
            </a:pP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Build churches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533400" y="3505200"/>
            <a:ext cx="1295400" cy="18620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15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B</a:t>
            </a:r>
            <a:endParaRPr lang="en-US" sz="3200" dirty="0">
              <a:solidFill>
                <a:srgbClr val="FF6600"/>
              </a:solidFill>
              <a:effectLst>
                <a:glow rad="139700">
                  <a:schemeClr val="bg1"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38200" y="5638800"/>
            <a:ext cx="762000" cy="762000"/>
          </a:xfrm>
          <a:prstGeom prst="actionButtonBackPrevious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2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2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0000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971800" y="990600"/>
            <a:ext cx="5943600" cy="50783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Jesus called His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disciples to be:</a:t>
            </a:r>
          </a:p>
          <a:p>
            <a:endParaRPr lang="en-US" sz="36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angels/perfect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witnesses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judges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peacemakers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church builders</a:t>
            </a:r>
          </a:p>
          <a:p>
            <a:endParaRPr lang="en-US" sz="3600" dirty="0" smtClean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914400" y="5257800"/>
            <a:ext cx="762000" cy="762000"/>
          </a:xfrm>
          <a:prstGeom prst="actionButtonBackPrevious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533400" y="3581400"/>
            <a:ext cx="1447800" cy="144655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8800" dirty="0" smtClean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glow rad="228600">
                    <a:schemeClr val="accent5">
                      <a:satMod val="175000"/>
                      <a:alpha val="40000"/>
                    </a:schemeClr>
                  </a:glow>
                </a:effectLst>
                <a:latin typeface="Bog Standard" pitchFamily="2" charset="0"/>
              </a:rPr>
              <a:t>b</a:t>
            </a:r>
            <a:endParaRPr lang="en-US" sz="4400" dirty="0">
              <a:solidFill>
                <a:schemeClr val="tx2">
                  <a:lumMod val="60000"/>
                  <a:lumOff val="40000"/>
                </a:schemeClr>
              </a:solidFill>
              <a:effectLst>
                <a:glow rad="228600">
                  <a:schemeClr val="accent5">
                    <a:satMod val="175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6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build="allAtOnce" animBg="1"/>
      <p:bldP spid="9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0000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819400" y="1219200"/>
            <a:ext cx="6096000" cy="36317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Not by might, nor by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power, but by:</a:t>
            </a:r>
          </a:p>
          <a:p>
            <a:endParaRPr lang="en-US" sz="14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Your intelligence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Trickery &amp; illusion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Careful planning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My Spirit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4953000" y="5257800"/>
            <a:ext cx="990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>
                <a:solidFill>
                  <a:srgbClr val="0000FF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d</a:t>
            </a:r>
            <a:endParaRPr lang="en-US" sz="500" dirty="0">
              <a:solidFill>
                <a:srgbClr val="0000FF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38200" y="4572000"/>
            <a:ext cx="762000" cy="762000"/>
          </a:xfrm>
          <a:prstGeom prst="actionButtonBackPrevious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0000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38200" y="5867400"/>
            <a:ext cx="762000" cy="762000"/>
          </a:xfrm>
          <a:prstGeom prst="actionButtonBackPrevious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2667000" y="1600200"/>
            <a:ext cx="6477000" cy="424731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The Holy Spirit gives 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each of us _______ to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help build the Church.</a:t>
            </a:r>
          </a:p>
          <a:p>
            <a:endParaRPr lang="en-US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Materials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Know how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Courage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Gifts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304800" y="3505200"/>
            <a:ext cx="1828800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800" dirty="0" smtClean="0">
                <a:ln>
                  <a:solidFill>
                    <a:schemeClr val="bg1"/>
                  </a:solidFill>
                </a:ln>
                <a:solidFill>
                  <a:srgbClr val="0000FF"/>
                </a:solidFill>
                <a:effectLst>
                  <a:glow rad="228600">
                    <a:schemeClr val="accent5">
                      <a:satMod val="175000"/>
                      <a:alpha val="40000"/>
                    </a:schemeClr>
                  </a:glow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og Standard" pitchFamily="2" charset="0"/>
              </a:rPr>
              <a:t>d</a:t>
            </a:r>
            <a:endParaRPr lang="en-US" sz="1200" u="sng" dirty="0">
              <a:ln>
                <a:solidFill>
                  <a:schemeClr val="bg1"/>
                </a:solidFill>
              </a:ln>
              <a:solidFill>
                <a:srgbClr val="00FF00"/>
              </a:solidFill>
              <a:effectLst>
                <a:glow rad="228600">
                  <a:schemeClr val="accent5">
                    <a:satMod val="175000"/>
                    <a:alpha val="40000"/>
                  </a:schemeClr>
                </a:glow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build="allAtOnce" animBg="1"/>
      <p:bldP spid="12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0000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895600" y="533400"/>
            <a:ext cx="6019800" cy="58169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True or False:</a:t>
            </a:r>
          </a:p>
          <a:p>
            <a:endParaRPr lang="en-US" sz="1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The call to be witnesses in the world today means that we should support efforts to go other places; here at home, everyone has heard, so we’re pretty much covered.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0" y="3657600"/>
            <a:ext cx="243840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000" dirty="0" smtClean="0">
                <a:ln>
                  <a:solidFill>
                    <a:schemeClr val="bg1"/>
                  </a:solidFill>
                </a:ln>
                <a:solidFill>
                  <a:schemeClr val="accent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False</a:t>
            </a:r>
            <a:endParaRPr lang="en-US" sz="3600" dirty="0" smtClean="0">
              <a:ln>
                <a:solidFill>
                  <a:schemeClr val="bg1"/>
                </a:solidFill>
              </a:ln>
              <a:solidFill>
                <a:schemeClr val="accent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62000" y="5257800"/>
            <a:ext cx="762000" cy="762000"/>
          </a:xfrm>
          <a:prstGeom prst="actionButtonBackPrevious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1813</TotalTime>
  <Words>546</Words>
  <Application>Microsoft Office PowerPoint</Application>
  <PresentationFormat>On-screen Show (4:3)</PresentationFormat>
  <Paragraphs>232</Paragraphs>
  <Slides>21</Slides>
  <Notes>3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21</vt:i4>
      </vt:variant>
    </vt:vector>
  </HeadingPairs>
  <TitlesOfParts>
    <vt:vector size="22" baseType="lpstr">
      <vt:lpstr>Office Theme</vt:lpstr>
      <vt:lpstr>Slide 1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  <vt:lpstr>Slide 11</vt:lpstr>
      <vt:lpstr>Slide 12</vt:lpstr>
      <vt:lpstr>Slide 13</vt:lpstr>
      <vt:lpstr>Slide 14</vt:lpstr>
      <vt:lpstr>Slide 15</vt:lpstr>
      <vt:lpstr>Slide 16</vt:lpstr>
      <vt:lpstr>Slide 17</vt:lpstr>
      <vt:lpstr>Slide 18</vt:lpstr>
      <vt:lpstr>Slide 19</vt:lpstr>
      <vt:lpstr>Slide 20</vt:lpstr>
      <vt:lpstr>Slide 21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Bruce G Stumbo</dc:creator>
  <cp:lastModifiedBy>Bruce</cp:lastModifiedBy>
  <cp:revision>377</cp:revision>
  <dcterms:created xsi:type="dcterms:W3CDTF">2008-10-17T16:50:40Z</dcterms:created>
  <dcterms:modified xsi:type="dcterms:W3CDTF">2010-05-21T17:02:36Z</dcterms:modified>
</cp:coreProperties>
</file>

<file path=docProps/thumbnail.jpeg>
</file>