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75" r:id="rId19"/>
    <p:sldId id="297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990099"/>
    <a:srgbClr val="FF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3ADA-153E-4450-9715-37A3C97EC748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C6CB-8386-4D0F-AD7F-48B44254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C6CB-8386-4D0F-AD7F-48B4425494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0B9E-3BF3-46F6-8021-EE54CB144B4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3C69-B2BD-4E28-8A4B-FDF47938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8.xml"/><Relationship Id="rId18" Type="http://schemas.openxmlformats.org/officeDocument/2006/relationships/slide" Target="slide13.xml"/><Relationship Id="rId3" Type="http://schemas.openxmlformats.org/officeDocument/2006/relationships/slide" Target="slide2.xml"/><Relationship Id="rId21" Type="http://schemas.openxmlformats.org/officeDocument/2006/relationships/audio" Target="../media/audio2.wav"/><Relationship Id="rId7" Type="http://schemas.openxmlformats.org/officeDocument/2006/relationships/slide" Target="slide3.xml"/><Relationship Id="rId12" Type="http://schemas.openxmlformats.org/officeDocument/2006/relationships/slide" Target="slide19.xml"/><Relationship Id="rId17" Type="http://schemas.openxmlformats.org/officeDocument/2006/relationships/slide" Target="slide9.xml"/><Relationship Id="rId2" Type="http://schemas.openxmlformats.org/officeDocument/2006/relationships/notesSlide" Target="../notesSlides/notesSlide1.xml"/><Relationship Id="rId16" Type="http://schemas.openxmlformats.org/officeDocument/2006/relationships/slide" Target="slide5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slide" Target="slide4.xml"/><Relationship Id="rId5" Type="http://schemas.openxmlformats.org/officeDocument/2006/relationships/slide" Target="slide10.xml"/><Relationship Id="rId15" Type="http://schemas.openxmlformats.org/officeDocument/2006/relationships/slide" Target="slide16.xml"/><Relationship Id="rId10" Type="http://schemas.openxmlformats.org/officeDocument/2006/relationships/slide" Target="slide15.xml"/><Relationship Id="rId19" Type="http://schemas.openxmlformats.org/officeDocument/2006/relationships/slide" Target="slide17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4600" y="0"/>
            <a:ext cx="21590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0"/>
            <a:ext cx="2184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 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934200" y="0"/>
            <a:ext cx="22098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 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9" name="Rounded Rectangle 8">
            <a:hlinkClick r:id="rId3" action="ppaction://hlinksldjump"/>
          </p:cNvPr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Rounded Rectangle 9">
            <a:hlinkClick r:id="rId4" action="ppaction://hlinksldjump"/>
          </p:cNvPr>
          <p:cNvSpPr/>
          <p:nvPr/>
        </p:nvSpPr>
        <p:spPr>
          <a:xfrm>
            <a:off x="2463800" y="990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4699000" y="990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6934200" y="990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0" y="2133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463800" y="2133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4699000" y="2133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6" name="Rounded Rectangle 15">
            <a:hlinkClick r:id="rId10" action="ppaction://hlinksldjump"/>
          </p:cNvPr>
          <p:cNvSpPr/>
          <p:nvPr/>
        </p:nvSpPr>
        <p:spPr>
          <a:xfrm>
            <a:off x="6934200" y="2133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7" name="Rounded Rectangle 16">
            <a:hlinkClick r:id="rId11" action="ppaction://hlinksldjump"/>
          </p:cNvPr>
          <p:cNvSpPr/>
          <p:nvPr/>
        </p:nvSpPr>
        <p:spPr>
          <a:xfrm>
            <a:off x="0" y="3276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8" name="Rounded Rectangle 17">
            <a:hlinkClick r:id="rId12" action="ppaction://hlinksldjump"/>
          </p:cNvPr>
          <p:cNvSpPr/>
          <p:nvPr/>
        </p:nvSpPr>
        <p:spPr>
          <a:xfrm>
            <a:off x="2463800" y="3276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9" name="Rounded Rectangle 18">
            <a:hlinkClick r:id="rId13" action="ppaction://hlinksldjump">
              <a:snd r:embed="rId14" name="nyuk.wav"/>
            </a:hlinkClick>
          </p:cNvPr>
          <p:cNvSpPr/>
          <p:nvPr/>
        </p:nvSpPr>
        <p:spPr>
          <a:xfrm>
            <a:off x="4699000" y="3276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0" name="Rounded Rectangle 19">
            <a:hlinkClick r:id="rId15" action="ppaction://hlinksldjump"/>
          </p:cNvPr>
          <p:cNvSpPr/>
          <p:nvPr/>
        </p:nvSpPr>
        <p:spPr>
          <a:xfrm>
            <a:off x="6934200" y="3276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1" name="Rounded Rectangle 20">
            <a:hlinkClick r:id="rId16" action="ppaction://hlinksldjump"/>
          </p:cNvPr>
          <p:cNvSpPr/>
          <p:nvPr/>
        </p:nvSpPr>
        <p:spPr>
          <a:xfrm>
            <a:off x="0" y="4419600"/>
            <a:ext cx="2438400" cy="1066800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2" name="Rounded Rectangle 21">
            <a:hlinkClick r:id="rId17" action="ppaction://hlinksldjump"/>
          </p:cNvPr>
          <p:cNvSpPr/>
          <p:nvPr/>
        </p:nvSpPr>
        <p:spPr>
          <a:xfrm>
            <a:off x="2463800" y="4419600"/>
            <a:ext cx="2209800" cy="1066800"/>
          </a:xfrm>
          <a:prstGeom prst="roundRect">
            <a:avLst/>
          </a:prstGeom>
          <a:solidFill>
            <a:srgbClr val="0000FF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3" name="Rounded Rectangle 22">
            <a:hlinkClick r:id="rId18" action="ppaction://hlinksldjump"/>
          </p:cNvPr>
          <p:cNvSpPr/>
          <p:nvPr/>
        </p:nvSpPr>
        <p:spPr>
          <a:xfrm>
            <a:off x="4699000" y="4419600"/>
            <a:ext cx="2209800" cy="1066800"/>
          </a:xfrm>
          <a:prstGeom prst="roundRect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4" name="Rounded Rectangle 23">
            <a:hlinkClick r:id="rId19" action="ppaction://hlinksldjump"/>
          </p:cNvPr>
          <p:cNvSpPr/>
          <p:nvPr/>
        </p:nvSpPr>
        <p:spPr>
          <a:xfrm>
            <a:off x="6934200" y="4419600"/>
            <a:ext cx="22098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29" name="Smiley Face 28">
            <a:hlinkClick r:id="rId20" action="ppaction://hlinksldjump">
              <a:snd r:embed="rId21" name="ENTRANCE.WAV"/>
            </a:hlinkClick>
          </p:cNvPr>
          <p:cNvSpPr/>
          <p:nvPr/>
        </p:nvSpPr>
        <p:spPr>
          <a:xfrm>
            <a:off x="4648200" y="5715000"/>
            <a:ext cx="914400" cy="8382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glow rad="101600">
              <a:srgbClr val="00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786991" y="5791200"/>
            <a:ext cx="3357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Boring Lesson" pitchFamily="2" charset="0"/>
              </a:rPr>
              <a:t>RiskIT</a:t>
            </a:r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!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90218" y="6120825"/>
            <a:ext cx="36776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Boring Lesson" pitchFamily="2" charset="0"/>
              </a:rPr>
              <a:t>Lesson 9</a:t>
            </a:r>
            <a:endParaRPr lang="en-US" sz="3200" dirty="0">
              <a:solidFill>
                <a:srgbClr val="FFFF00"/>
              </a:solidFill>
              <a:latin typeface="Boring Lesson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4400" y="5562600"/>
            <a:ext cx="2568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Sound ttnorm" pitchFamily="2" charset="0"/>
              </a:rPr>
              <a:t>Confirm</a:t>
            </a:r>
            <a:r>
              <a:rPr lang="en-US" sz="3600" dirty="0" err="1" smtClean="0">
                <a:solidFill>
                  <a:srgbClr val="00FF00"/>
                </a:solidFill>
                <a:latin typeface="Arial Black" pitchFamily="34" charset="0"/>
              </a:rPr>
              <a:t>IT</a:t>
            </a:r>
            <a:r>
              <a:rPr lang="en-US" sz="3600" dirty="0" smtClean="0">
                <a:solidFill>
                  <a:srgbClr val="00FF00"/>
                </a:solidFill>
                <a:latin typeface="Arial Black" pitchFamily="34" charset="0"/>
              </a:rPr>
              <a:t>!</a:t>
            </a:r>
            <a:endParaRPr lang="en-US" sz="3600" dirty="0">
              <a:solidFill>
                <a:srgbClr val="00FF00"/>
              </a:solidFill>
              <a:latin typeface="Sound ttn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114800" y="304800"/>
            <a:ext cx="3804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Luke 10:25-37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24400" y="4572000"/>
            <a:ext cx="1752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C</a:t>
            </a:r>
            <a:endParaRPr lang="en-US" sz="4000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67000" y="1066800"/>
            <a:ext cx="604364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This is the parable of:</a:t>
            </a: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Lost Son	</a:t>
            </a: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Lost Coin</a:t>
            </a: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Good Samaritan</a:t>
            </a: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Lost Ark</a:t>
            </a:r>
          </a:p>
          <a:p>
            <a:pPr marL="742950" indent="-7429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Good Son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886200"/>
            <a:ext cx="2438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44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743200" y="1219200"/>
            <a:ext cx="6026009" cy="4216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Who asked Jesus a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question that led to Him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telling this parable?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Peter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An expert in the law</a:t>
            </a:r>
          </a:p>
          <a:p>
            <a:pPr marL="514350" indent="-514350">
              <a:buFontTx/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A teacher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James and John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Caiaphas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14800" y="304800"/>
            <a:ext cx="3804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Luke 10:25-37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429000"/>
            <a:ext cx="23622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44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62000" y="5867400"/>
            <a:ext cx="685800" cy="6096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048000" y="1066800"/>
            <a:ext cx="5900974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Why was it so unusual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for Jesus to use a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Samaritan to help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the person who was in </a:t>
            </a:r>
            <a:b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need in this story?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2800" dirty="0" smtClean="0">
                <a:solidFill>
                  <a:schemeClr val="bg1"/>
                </a:solidFill>
                <a:latin typeface="Bog Standard" pitchFamily="2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Samaritans are mean</a:t>
            </a:r>
          </a:p>
          <a:p>
            <a:pPr marL="514350" indent="-514350">
              <a:buAutoNum type="alphaLcParenR"/>
            </a:pP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 Samaritans were not</a:t>
            </a:r>
            <a:b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 liked by Israelites</a:t>
            </a:r>
          </a:p>
          <a:p>
            <a:pPr marL="514350" indent="-514350">
              <a:buAutoNum type="alphaLcParenR"/>
            </a:pP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 Samaritans couldn’t</a:t>
            </a:r>
            <a:b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 travel long distances</a:t>
            </a:r>
          </a:p>
          <a:p>
            <a:pPr marL="514350" indent="-514350">
              <a:buAutoNum type="alphaLcParenR"/>
            </a:pP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 Samaritans didn’t</a:t>
            </a:r>
            <a:b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2400" dirty="0" smtClean="0">
                <a:solidFill>
                  <a:schemeClr val="bg1"/>
                </a:solidFill>
                <a:latin typeface="Bog Standard" pitchFamily="2" charset="0"/>
              </a:rPr>
              <a:t> have any money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14800" y="304800"/>
            <a:ext cx="3804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Luke 10:25-37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Bible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657600"/>
            <a:ext cx="2514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FF0000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E</a:t>
            </a:r>
            <a:endParaRPr lang="en-US" sz="4400" dirty="0" smtClean="0">
              <a:solidFill>
                <a:srgbClr val="FF0000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895600" y="1219200"/>
            <a:ext cx="584326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Which character was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true neighbor?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Mr. Rogers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 Priest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 Levite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 Robber who </a:t>
            </a:r>
            <a:b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came back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A Samaritan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14800" y="304800"/>
            <a:ext cx="3804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Luke 10:25-37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1400" y="381000"/>
            <a:ext cx="45368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Natural Wonders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7400" y="4648200"/>
            <a:ext cx="708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Niagara Falls</a:t>
            </a:r>
            <a:endParaRPr lang="en-US" sz="7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90800" y="1447800"/>
            <a:ext cx="624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What’s the name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of that big waterfall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that separates the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U.S. and Canada in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east?</a:t>
            </a:r>
            <a:endParaRPr lang="en-US" sz="2000" dirty="0" smtClean="0">
              <a:solidFill>
                <a:srgbClr val="00B0F0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971800" y="1752600"/>
            <a:ext cx="5867400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what state is the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Empire State Building</a:t>
            </a:r>
          </a:p>
          <a:p>
            <a:pPr marL="742950" indent="-742950"/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located?</a:t>
            </a:r>
          </a:p>
          <a:p>
            <a:pPr marL="742950" indent="-742950"/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411480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Bog Standard" pitchFamily="2" charset="0"/>
              </a:rPr>
              <a:t>New York</a:t>
            </a:r>
            <a:endParaRPr lang="en-US" sz="40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81400" y="381000"/>
            <a:ext cx="45368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Natural Wonders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3600" y="4114800"/>
            <a:ext cx="6781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3206750" algn="l"/>
              </a:tabLst>
            </a:pPr>
            <a:r>
              <a:rPr lang="en-US" sz="6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California</a:t>
            </a:r>
            <a:endParaRPr lang="en-US" sz="7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95600" y="2133600"/>
            <a:ext cx="624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Mt. Shasta, Yosemite,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Death Valley, Giant Red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Cedars, Golden Gate </a:t>
            </a:r>
            <a:endParaRPr lang="en-US" sz="24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38600" y="533400"/>
            <a:ext cx="36760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Where Am I?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(U.S. State)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Just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Stuff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6600" y="5257800"/>
            <a:ext cx="4038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David</a:t>
            </a:r>
            <a:endParaRPr lang="en-US" sz="8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8153400" y="5943600"/>
            <a:ext cx="533400" cy="457200"/>
          </a:xfrm>
          <a:prstGeom prst="actionButtonBackPrevious">
            <a:avLst/>
          </a:prstGeom>
          <a:solidFill>
            <a:srgbClr val="9900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24200" y="1447800"/>
            <a:ext cx="6019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Baby in the family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Lots of brothers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Wrote tons of poetry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Took care of his</a:t>
            </a:r>
            <a:b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  dad’s sheep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Beat up a big bully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38600" y="457200"/>
            <a:ext cx="3440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Who Is This?</a:t>
            </a:r>
            <a:endParaRPr lang="en-US" sz="3600" dirty="0">
              <a:solidFill>
                <a:schemeClr val="bg1"/>
              </a:solidFill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2" action="ppaction://hlinksldjump" highlightClick="1">
              <a:snd r:embed="rId3" name="nyuk.wav"/>
            </a:hlinkClick>
          </p:cNvPr>
          <p:cNvSpPr/>
          <p:nvPr/>
        </p:nvSpPr>
        <p:spPr>
          <a:xfrm>
            <a:off x="1066800" y="44196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ultiply 1"/>
          <p:cNvSpPr/>
          <p:nvPr/>
        </p:nvSpPr>
        <p:spPr>
          <a:xfrm>
            <a:off x="1143000" y="1295400"/>
            <a:ext cx="1828800" cy="2057400"/>
          </a:xfrm>
          <a:prstGeom prst="mathMultiply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extrusionH="381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"/>
            <a:ext cx="190500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905000"/>
            <a:ext cx="58480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Multiply the value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this question</a:t>
            </a:r>
          </a:p>
          <a:p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two!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ction Button: Forward or Next 7">
            <a:hlinkClick r:id="rId2" action="ppaction://hlinksldjump" highlightClick="1">
              <a:snd r:embed="rId3" name="nyuk.wav"/>
            </a:hlinkClick>
          </p:cNvPr>
          <p:cNvSpPr/>
          <p:nvPr/>
        </p:nvSpPr>
        <p:spPr>
          <a:xfrm>
            <a:off x="1066800" y="4267200"/>
            <a:ext cx="1066800" cy="1066800"/>
          </a:xfrm>
          <a:prstGeom prst="actionButtonForwardNex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457200"/>
            <a:ext cx="6096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How many commandments are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in the Second Table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of the Law?</a:t>
            </a:r>
            <a:endParaRPr lang="en-US" sz="2800" dirty="0" smtClean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91000" y="3124200"/>
            <a:ext cx="21336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7</a:t>
            </a:r>
            <a:endParaRPr lang="en-US" sz="16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914400" y="304800"/>
            <a:ext cx="7620000" cy="5867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0" y="685800"/>
            <a:ext cx="706706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is </a:t>
            </a:r>
            <a:r>
              <a:rPr lang="en-US" sz="6000" b="1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</a:t>
            </a:r>
            <a:r>
              <a:rPr lang="en-US" sz="6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Add up your total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points and determine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much you will</a:t>
            </a:r>
          </a:p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 on this category: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8400" y="5181600"/>
            <a:ext cx="19271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00FF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Q56</a:t>
            </a:r>
            <a:endParaRPr lang="en-US" sz="8000" b="1" dirty="0">
              <a:solidFill>
                <a:srgbClr val="00FF0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295400" y="5486400"/>
            <a:ext cx="838200" cy="762000"/>
          </a:xfrm>
          <a:prstGeom prst="actionButtonForwardNext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2514600"/>
            <a:ext cx="861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FF00"/>
                </a:solidFill>
              </a:rPr>
              <a:t>I love myself rightly when I realize that ______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loves _____ and that I am __________ in His</a:t>
            </a:r>
          </a:p>
          <a:p>
            <a:r>
              <a:rPr lang="en-US" sz="3200" b="1" dirty="0" smtClean="0">
                <a:solidFill>
                  <a:srgbClr val="00FF00"/>
                </a:solidFill>
              </a:rPr>
              <a:t>_________.</a:t>
            </a:r>
            <a:endParaRPr lang="en-US" sz="3200" b="1" dirty="0">
              <a:solidFill>
                <a:srgbClr val="00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39000" y="25146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God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267200" y="990600"/>
            <a:ext cx="1066800" cy="1066800"/>
          </a:xfrm>
          <a:prstGeom prst="ellipse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ring Lesson" pitchFamily="2" charset="0"/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ring Lesson" pitchFamily="2" charset="0"/>
            </a:endParaRPr>
          </a:p>
        </p:txBody>
      </p:sp>
      <p:sp>
        <p:nvSpPr>
          <p:cNvPr id="12" name="Action Button: Back or Previous 11">
            <a:hlinkClick r:id="" action="ppaction://hlinkshowjump?jump=firstslide" highlightClick="1">
              <a:snd r:embed="rId2" name="thtsall.wav"/>
            </a:hlinkClick>
          </p:cNvPr>
          <p:cNvSpPr/>
          <p:nvPr/>
        </p:nvSpPr>
        <p:spPr>
          <a:xfrm>
            <a:off x="7696200" y="5334000"/>
            <a:ext cx="990600" cy="990600"/>
          </a:xfrm>
          <a:prstGeom prst="actionButtonBackPrevious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029200" y="2971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created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47800" y="29718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me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762000"/>
            <a:ext cx="210346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Q56</a:t>
            </a:r>
            <a:endParaRPr lang="en-US" sz="88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" y="35052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image</a:t>
            </a:r>
            <a:endParaRPr lang="en-US" sz="11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uild="allAtOnce" animBg="1"/>
      <p:bldP spid="9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304800"/>
            <a:ext cx="5908990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Which of these are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examples of loving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yourself “in the right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way”?</a:t>
            </a:r>
          </a:p>
          <a:p>
            <a:endParaRPr lang="en-US" sz="10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Pride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God loves me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I’m good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I’m beautiful</a:t>
            </a:r>
          </a:p>
          <a:p>
            <a:pPr marL="514350" indent="-514350">
              <a:buAutoNum type="alphaLcParenR"/>
            </a:pP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I’m created in God’s</a:t>
            </a:r>
            <a:b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Bog Standard" pitchFamily="2" charset="0"/>
              </a:rPr>
              <a:t> image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71800" y="5411450"/>
            <a:ext cx="4648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b &amp; e</a:t>
            </a:r>
            <a:endParaRPr lang="en-US" sz="40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1447800"/>
            <a:ext cx="437812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Bog Standard" pitchFamily="2" charset="0"/>
              </a:rPr>
              <a:t>Who is your</a:t>
            </a:r>
          </a:p>
          <a:p>
            <a:pPr algn="ctr"/>
            <a:r>
              <a:rPr lang="en-US" sz="4800" dirty="0" smtClean="0">
                <a:solidFill>
                  <a:schemeClr val="bg1"/>
                </a:solidFill>
                <a:latin typeface="Bog Standard" pitchFamily="2" charset="0"/>
              </a:rPr>
              <a:t>neighbor?</a:t>
            </a:r>
            <a:endParaRPr lang="en-US" sz="48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71800" y="3733800"/>
            <a:ext cx="5257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Everyone!</a:t>
            </a:r>
            <a:endParaRPr lang="en-US" sz="28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Q’s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304800"/>
            <a:ext cx="563647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Golden Rule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is actually from the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Bible. What is it and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who gave it to us?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67000" y="2743200"/>
            <a:ext cx="6477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Do to others what you would have them do to you.</a:t>
            </a:r>
          </a:p>
          <a:p>
            <a:endParaRPr lang="en-US" sz="1000" dirty="0" smtClean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  <a:p>
            <a:r>
              <a:rPr lang="en-US" sz="4400" dirty="0" smtClean="0">
                <a:solidFill>
                  <a:srgbClr val="FF66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Bog Standard" pitchFamily="2" charset="0"/>
              </a:rPr>
              <a:t>- Jesus!</a:t>
            </a:r>
            <a:endParaRPr lang="en-US" sz="4400" dirty="0">
              <a:solidFill>
                <a:srgbClr val="FF66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533400"/>
            <a:ext cx="598753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“Greatest Commandment” has to do with loving: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Self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Others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Neighbors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86200" y="4724400"/>
            <a:ext cx="2895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a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250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533400"/>
            <a:ext cx="5091458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Good self-esteem</a:t>
            </a:r>
          </a:p>
          <a:p>
            <a:r>
              <a:rPr lang="en-US" sz="3600" u="sng" dirty="0" smtClean="0">
                <a:solidFill>
                  <a:schemeClr val="bg1"/>
                </a:solidFill>
                <a:latin typeface="Bog Standard" pitchFamily="2" charset="0"/>
              </a:rPr>
              <a:t>starts with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a good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relationship with: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Self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Others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Our enemies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95600" y="4953000"/>
            <a:ext cx="4800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rgbClr val="0000FF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1000" dirty="0">
              <a:solidFill>
                <a:srgbClr val="0000FF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500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927863" y="533400"/>
            <a:ext cx="6216137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The main relationship addressed in the 2</a:t>
            </a:r>
            <a:r>
              <a:rPr lang="en-US" sz="3600" baseline="30000" dirty="0" smtClean="0">
                <a:solidFill>
                  <a:schemeClr val="bg1"/>
                </a:solidFill>
                <a:latin typeface="Bog Standard" pitchFamily="2" charset="0"/>
              </a:rPr>
              <a:t>nd</a:t>
            </a: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Table of the Law is our relationship with: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God</a:t>
            </a: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Others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24200" y="4419600"/>
            <a:ext cx="4038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og Standard" pitchFamily="2" charset="0"/>
              </a:rPr>
              <a:t>b</a:t>
            </a:r>
            <a:endParaRPr lang="en-US" sz="1600" u="sng" dirty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2438400" cy="9144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The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Boring Lesson" pitchFamily="2" charset="0"/>
              </a:rPr>
              <a:t>Lesson</a:t>
            </a:r>
            <a:endParaRPr lang="en-US" sz="2000" dirty="0">
              <a:solidFill>
                <a:schemeClr val="tx1"/>
              </a:solidFill>
              <a:latin typeface="Boring Lesso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0" y="990600"/>
            <a:ext cx="2438400" cy="106680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oring Lesson" pitchFamily="2" charset="0"/>
              </a:rPr>
              <a:t>1000</a:t>
            </a:r>
            <a:endParaRPr lang="en-US" sz="3200" dirty="0">
              <a:solidFill>
                <a:schemeClr val="bg1"/>
              </a:solidFill>
              <a:latin typeface="Boring Lesso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1" y="457200"/>
            <a:ext cx="6019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Our “neighbor”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may live:</a:t>
            </a:r>
          </a:p>
          <a:p>
            <a:endParaRPr lang="en-US" sz="1200" dirty="0" smtClean="0">
              <a:solidFill>
                <a:schemeClr val="bg1"/>
              </a:solidFill>
              <a:latin typeface="Bog Standard" pitchFamily="2" charset="0"/>
            </a:endParaRPr>
          </a:p>
          <a:p>
            <a:pPr marL="742950" indent="-74295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next door</a:t>
            </a:r>
          </a:p>
          <a:p>
            <a:pPr marL="457200" indent="-45720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in the next city</a:t>
            </a:r>
          </a:p>
          <a:p>
            <a:pPr marL="457200" indent="-45720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in the same town</a:t>
            </a:r>
          </a:p>
          <a:p>
            <a:pPr marL="457200" indent="-45720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in the same state</a:t>
            </a:r>
          </a:p>
          <a:p>
            <a:pPr marL="457200" indent="-457200">
              <a:buAutoNum type="alphaLcParenR"/>
            </a:pPr>
            <a:r>
              <a:rPr lang="en-US" sz="3600" dirty="0" smtClean="0">
                <a:solidFill>
                  <a:schemeClr val="bg1"/>
                </a:solidFill>
                <a:latin typeface="Bog Standard" pitchFamily="2" charset="0"/>
              </a:rPr>
              <a:t> overseas</a:t>
            </a:r>
            <a:endParaRPr lang="en-US" sz="2000" dirty="0">
              <a:solidFill>
                <a:schemeClr val="bg1"/>
              </a:solidFill>
              <a:latin typeface="Bog Standar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7400" y="4648200"/>
            <a:ext cx="6400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effectLst>
                  <a:glow rad="139700">
                    <a:schemeClr val="accent5">
                      <a:lumMod val="20000"/>
                      <a:lumOff val="80000"/>
                      <a:alpha val="40000"/>
                    </a:schemeClr>
                  </a:glow>
                </a:effectLst>
                <a:latin typeface="Bog Standard" pitchFamily="2" charset="0"/>
              </a:rPr>
              <a:t>a b c d e</a:t>
            </a:r>
            <a:endParaRPr lang="en-US" sz="4400" dirty="0" smtClean="0">
              <a:solidFill>
                <a:schemeClr val="bg1"/>
              </a:solidFill>
              <a:effectLst>
                <a:glow rad="139700">
                  <a:schemeClr val="accent5">
                    <a:lumMod val="20000"/>
                    <a:lumOff val="80000"/>
                    <a:alpha val="40000"/>
                  </a:schemeClr>
                </a:glow>
              </a:effectLst>
              <a:latin typeface="Bog Standard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2286000"/>
            <a:ext cx="1066800" cy="1066800"/>
          </a:xfrm>
          <a:prstGeom prst="ellips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5400" dirty="0" smtClean="0">
                <a:latin typeface="Boring Lesson" pitchFamily="2" charset="0"/>
              </a:rPr>
              <a:t>a</a:t>
            </a:r>
            <a:endParaRPr lang="en-US" sz="5400" dirty="0">
              <a:latin typeface="Boring Lesson" pitchFamily="2" charset="0"/>
            </a:endParaRPr>
          </a:p>
        </p:txBody>
      </p:sp>
      <p:sp>
        <p:nvSpPr>
          <p:cNvPr id="11" name="Action Button: Back or Previous 10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BackPrevious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1025</TotalTime>
  <Words>506</Words>
  <Application>Microsoft Office PowerPoint</Application>
  <PresentationFormat>On-screen Show (4:3)</PresentationFormat>
  <Paragraphs>235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G Stumbo</dc:creator>
  <cp:lastModifiedBy>Bruce</cp:lastModifiedBy>
  <cp:revision>194</cp:revision>
  <dcterms:created xsi:type="dcterms:W3CDTF">2008-10-17T16:50:40Z</dcterms:created>
  <dcterms:modified xsi:type="dcterms:W3CDTF">2011-10-26T17:13:41Z</dcterms:modified>
</cp:coreProperties>
</file>