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7.xml"/><Relationship Id="rId13" Type="http://schemas.openxmlformats.org/officeDocument/2006/relationships/slide" Target="slide18.xml"/><Relationship Id="rId18" Type="http://schemas.openxmlformats.org/officeDocument/2006/relationships/slide" Target="slide13.xml"/><Relationship Id="rId3" Type="http://schemas.openxmlformats.org/officeDocument/2006/relationships/slide" Target="slide2.xml"/><Relationship Id="rId21" Type="http://schemas.openxmlformats.org/officeDocument/2006/relationships/audio" Target="../media/audio2.wav"/><Relationship Id="rId7" Type="http://schemas.openxmlformats.org/officeDocument/2006/relationships/slide" Target="slide3.xml"/><Relationship Id="rId12" Type="http://schemas.openxmlformats.org/officeDocument/2006/relationships/slide" Target="slide19.xml"/><Relationship Id="rId17" Type="http://schemas.openxmlformats.org/officeDocument/2006/relationships/slide" Target="slide9.xml"/><Relationship Id="rId2" Type="http://schemas.openxmlformats.org/officeDocument/2006/relationships/notesSlide" Target="../notesSlides/notesSlide1.xml"/><Relationship Id="rId16" Type="http://schemas.openxmlformats.org/officeDocument/2006/relationships/slide" Target="slide5.xml"/><Relationship Id="rId20" Type="http://schemas.openxmlformats.org/officeDocument/2006/relationships/slide" Target="slide20.xml"/><Relationship Id="rId1" Type="http://schemas.openxmlformats.org/officeDocument/2006/relationships/slideLayout" Target="../slideLayouts/slideLayout1.xml"/><Relationship Id="rId6" Type="http://schemas.openxmlformats.org/officeDocument/2006/relationships/slide" Target="slide14.xml"/><Relationship Id="rId11" Type="http://schemas.openxmlformats.org/officeDocument/2006/relationships/slide" Target="slide4.xml"/><Relationship Id="rId5" Type="http://schemas.openxmlformats.org/officeDocument/2006/relationships/slide" Target="slide10.xml"/><Relationship Id="rId15" Type="http://schemas.openxmlformats.org/officeDocument/2006/relationships/slide" Target="slide16.xml"/><Relationship Id="rId10" Type="http://schemas.openxmlformats.org/officeDocument/2006/relationships/slide" Target="slide15.xml"/><Relationship Id="rId19" Type="http://schemas.openxmlformats.org/officeDocument/2006/relationships/slide" Target="slide17.xml"/><Relationship Id="rId4" Type="http://schemas.openxmlformats.org/officeDocument/2006/relationships/slide" Target="slide6.xml"/><Relationship Id="rId9" Type="http://schemas.openxmlformats.org/officeDocument/2006/relationships/slide" Target="slide11.xml"/><Relationship Id="rId14" Type="http://schemas.openxmlformats.org/officeDocument/2006/relationships/audio" Target="../media/audio1.wav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" Target="slide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4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5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6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7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8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9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>
              <a:snd r:embed="rId14" name="nyuk.wav"/>
            </a:hlinkClick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5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6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7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8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9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20" action="ppaction://hlinksldjump">
              <a:snd r:embed="rId21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90218" y="6120825"/>
            <a:ext cx="36776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9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14800" y="304800"/>
            <a:ext cx="38042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Luke 10:25-37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724400" y="4572000"/>
            <a:ext cx="1752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4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667000" y="1066800"/>
            <a:ext cx="6043642" cy="31700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is the parable of: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Lost Son	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Lost Coin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Good Samaritan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Lost Ark</a:t>
            </a: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Good Son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886200"/>
            <a:ext cx="24384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1219200"/>
            <a:ext cx="6026009" cy="42165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asked Jesus a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question that led to Him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telling this parable?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Peter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An expert in the law</a:t>
            </a:r>
          </a:p>
          <a:p>
            <a:pPr marL="514350" indent="-514350">
              <a:buFontTx/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 teacher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James and John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Caiaphas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114800" y="304800"/>
            <a:ext cx="38042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Luke 10:25-37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429000"/>
            <a:ext cx="23622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62000" y="5867400"/>
            <a:ext cx="685800" cy="6096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048000" y="1066800"/>
            <a:ext cx="5900974" cy="53860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Why was it so unusual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for Jesus to use a 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Samaritan to help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person who was in 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need in this story?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 </a:t>
            </a: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Samaritans are mean</a:t>
            </a:r>
          </a:p>
          <a:p>
            <a:pPr marL="514350" indent="-5143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Samaritans were not</a:t>
            </a:r>
            <a:b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liked by Israelites</a:t>
            </a:r>
          </a:p>
          <a:p>
            <a:pPr marL="514350" indent="-5143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Samaritans couldn’t</a:t>
            </a:r>
            <a:b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travel long distances</a:t>
            </a:r>
          </a:p>
          <a:p>
            <a:pPr marL="514350" indent="-5143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Samaritans didn’t</a:t>
            </a:r>
            <a:b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 have any money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38042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Luke 10:25-37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3657600"/>
            <a:ext cx="2514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895600" y="1219200"/>
            <a:ext cx="5843266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character was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true neighbor?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Mr. Rogers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Priest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Levite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Robber who 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came back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 Samaritan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380424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Luke 10:25-37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381000"/>
            <a:ext cx="453681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Natural Wonders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057400" y="4648200"/>
            <a:ext cx="7086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Niagara Falls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447800"/>
            <a:ext cx="62484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What’s the name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that big waterfall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that separates the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U.S. and Canada in</a:t>
            </a:r>
          </a:p>
          <a:p>
            <a:pPr algn="ctr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east?</a:t>
            </a:r>
            <a:endParaRPr lang="en-US" sz="2000" dirty="0" smtClean="0">
              <a:solidFill>
                <a:srgbClr val="00B0F0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971800" y="1752600"/>
            <a:ext cx="5867400" cy="22929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1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what state is the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Empire State Building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located?</a:t>
            </a:r>
          </a:p>
          <a:p>
            <a:pPr marL="742950" indent="-742950"/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4114800"/>
            <a:ext cx="9144000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latin typeface="Bog Standard" pitchFamily="2" charset="0"/>
              </a:rPr>
              <a:t>New York</a:t>
            </a:r>
            <a:endParaRPr lang="en-US" sz="40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3581400" y="381000"/>
            <a:ext cx="453681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Natural Wonders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133600" y="4114800"/>
            <a:ext cx="6781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California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2133600"/>
            <a:ext cx="6248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Mt. Shasta, Yosemite,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Death Valley, Giant Red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Cedars, Golden Gate 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038600" y="533400"/>
            <a:ext cx="36760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Where Am I?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(U.S. State)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76600" y="5257800"/>
            <a:ext cx="4038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David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3124200" y="1447800"/>
            <a:ext cx="60198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Baby in the family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Lots of brothers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Wrote tons of poetry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Took care of his</a:t>
            </a:r>
            <a:b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dad’s sheep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Beat up a big bully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038600" y="457200"/>
            <a:ext cx="34403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Is This?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1066800" y="44196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10668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0960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many commandments are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the Second Table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the Law?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91000" y="3124200"/>
            <a:ext cx="21336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9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7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438400" y="5181600"/>
            <a:ext cx="192713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dirty="0" smtClean="0">
                <a:solidFill>
                  <a:srgbClr val="00FF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Q56</a:t>
            </a:r>
            <a:endParaRPr lang="en-US" sz="8000" b="1" dirty="0">
              <a:solidFill>
                <a:srgbClr val="00FF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533400" y="2514600"/>
            <a:ext cx="8610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I love myself rightly when I realize that ______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loves _____ and that I am __________ in His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239000" y="2514600"/>
            <a:ext cx="1219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4267200" y="9906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3340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5029200" y="2971800"/>
            <a:ext cx="2057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created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447800" y="2971800"/>
            <a:ext cx="1219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me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1905000" y="762000"/>
            <a:ext cx="2103461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Q56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09600" y="3505200"/>
            <a:ext cx="1905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image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9" grpId="0"/>
      <p:bldP spid="13" grpId="0"/>
      <p:bldP spid="1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304800"/>
            <a:ext cx="5908990" cy="517064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are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examples of loving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yourself “in the right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way”?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Pride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God loves me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I’m good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I’m beautiful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I’m created in God’s</a:t>
            </a:r>
            <a:b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image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971800" y="5411450"/>
            <a:ext cx="46482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b &amp; e</a:t>
            </a:r>
            <a:endParaRPr lang="en-US" sz="4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429000" y="1447800"/>
            <a:ext cx="4378122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  <a:latin typeface="Bog Standard" pitchFamily="2" charset="0"/>
              </a:rPr>
              <a:t>Who is your</a:t>
            </a:r>
          </a:p>
          <a:p>
            <a:pPr algn="ctr"/>
            <a:r>
              <a:rPr lang="en-US" sz="4800" dirty="0" smtClean="0">
                <a:solidFill>
                  <a:schemeClr val="bg1"/>
                </a:solidFill>
                <a:latin typeface="Bog Standard" pitchFamily="2" charset="0"/>
              </a:rPr>
              <a:t>neighbor?</a:t>
            </a:r>
            <a:endParaRPr lang="en-US" sz="48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971800" y="3733800"/>
            <a:ext cx="5257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Everyone!</a:t>
            </a:r>
            <a:endParaRPr lang="en-US" sz="28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304800"/>
            <a:ext cx="5636479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Golden Rule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actually from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Bible. What is it and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gave it to us?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667000" y="2743200"/>
            <a:ext cx="6477000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Do to others what you would have them do to you.</a:t>
            </a:r>
          </a:p>
          <a:p>
            <a:endParaRPr lang="en-US" sz="1000" dirty="0" smtClean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  <a:p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- Jesus!</a:t>
            </a:r>
            <a:endParaRPr lang="en-US" sz="4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533400"/>
            <a:ext cx="5987537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“Greatest Commandment” has to do with loving: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Self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Others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Neighbors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886200" y="4724400"/>
            <a:ext cx="2895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533400"/>
            <a:ext cx="5091458" cy="41549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Good self-esteem</a:t>
            </a:r>
          </a:p>
          <a:p>
            <a:r>
              <a:rPr lang="en-US" sz="3600" u="sng" dirty="0" smtClean="0">
                <a:solidFill>
                  <a:schemeClr val="bg1"/>
                </a:solidFill>
                <a:latin typeface="Bog Standard" pitchFamily="2" charset="0"/>
              </a:rPr>
              <a:t>starts with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a good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relationship with: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Self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Others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enemies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895600" y="4953000"/>
            <a:ext cx="48006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10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927863" y="533400"/>
            <a:ext cx="6216137" cy="36009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main relationship addressed in the 2</a:t>
            </a:r>
            <a:r>
              <a:rPr lang="en-US" sz="3600" baseline="30000" dirty="0" smtClean="0">
                <a:solidFill>
                  <a:schemeClr val="bg1"/>
                </a:solidFill>
                <a:latin typeface="Bog Standard" pitchFamily="2" charset="0"/>
              </a:rPr>
              <a:t>nd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Table of the Law is our relationship with: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Others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124200" y="4419600"/>
            <a:ext cx="4038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1600" u="sng" dirty="0">
              <a:solidFill>
                <a:schemeClr val="bg1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1" y="457200"/>
            <a:ext cx="601980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“neighbor”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may live:</a:t>
            </a:r>
          </a:p>
          <a:p>
            <a:endParaRPr lang="en-US" sz="12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next door</a:t>
            </a:r>
          </a:p>
          <a:p>
            <a:pPr marL="457200" indent="-45720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in the next city</a:t>
            </a:r>
          </a:p>
          <a:p>
            <a:pPr marL="457200" indent="-45720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in the same town</a:t>
            </a:r>
          </a:p>
          <a:p>
            <a:pPr marL="457200" indent="-45720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in the same state</a:t>
            </a:r>
          </a:p>
          <a:p>
            <a:pPr marL="457200" indent="-45720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overseas</a:t>
            </a:r>
            <a:endParaRPr lang="en-US" sz="20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057400" y="4648200"/>
            <a:ext cx="6400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 b c d e</a:t>
            </a:r>
            <a:endParaRPr lang="en-US" sz="4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1025</TotalTime>
  <Words>506</Words>
  <Application>Microsoft Office PowerPoint</Application>
  <PresentationFormat>On-screen Show (4:3)</PresentationFormat>
  <Paragraphs>235</Paragraphs>
  <Slides>21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194</cp:revision>
  <dcterms:created xsi:type="dcterms:W3CDTF">2008-10-17T16:50:40Z</dcterms:created>
  <dcterms:modified xsi:type="dcterms:W3CDTF">2011-10-26T17:13:41Z</dcterms:modified>
</cp:coreProperties>
</file>

<file path=docProps/thumbnail.jpeg>
</file>