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75" r:id="rId19"/>
    <p:sldId id="297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0000FF"/>
    <a:srgbClr val="00FF00"/>
    <a:srgbClr val="990099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963ADA-153E-4450-9715-37A3C97EC748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C6CB-8386-4D0F-AD7F-48B442549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A0B9E-3BF3-46F6-8021-EE54CB144B47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slide" Target="slide8.xml"/><Relationship Id="rId18" Type="http://schemas.openxmlformats.org/officeDocument/2006/relationships/slide" Target="slide13.xml"/><Relationship Id="rId3" Type="http://schemas.openxmlformats.org/officeDocument/2006/relationships/slide" Target="slide18.xml"/><Relationship Id="rId21" Type="http://schemas.openxmlformats.org/officeDocument/2006/relationships/audio" Target="../media/audio2.wav"/><Relationship Id="rId7" Type="http://schemas.openxmlformats.org/officeDocument/2006/relationships/slide" Target="slide14.xml"/><Relationship Id="rId12" Type="http://schemas.openxmlformats.org/officeDocument/2006/relationships/slide" Target="slide4.xml"/><Relationship Id="rId17" Type="http://schemas.openxmlformats.org/officeDocument/2006/relationships/slide" Target="slide19.xml"/><Relationship Id="rId2" Type="http://schemas.openxmlformats.org/officeDocument/2006/relationships/notesSlide" Target="../notesSlides/notesSlide1.xml"/><Relationship Id="rId16" Type="http://schemas.openxmlformats.org/officeDocument/2006/relationships/slide" Target="slide5.xml"/><Relationship Id="rId20" Type="http://schemas.openxmlformats.org/officeDocument/2006/relationships/slide" Target="slide20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0.xml"/><Relationship Id="rId11" Type="http://schemas.openxmlformats.org/officeDocument/2006/relationships/slide" Target="slide15.xml"/><Relationship Id="rId5" Type="http://schemas.openxmlformats.org/officeDocument/2006/relationships/slide" Target="slide6.xml"/><Relationship Id="rId15" Type="http://schemas.openxmlformats.org/officeDocument/2006/relationships/slide" Target="slide16.xml"/><Relationship Id="rId10" Type="http://schemas.openxmlformats.org/officeDocument/2006/relationships/slide" Target="slide11.xml"/><Relationship Id="rId19" Type="http://schemas.openxmlformats.org/officeDocument/2006/relationships/slide" Target="slide17.xml"/><Relationship Id="rId4" Type="http://schemas.openxmlformats.org/officeDocument/2006/relationships/audio" Target="../media/audio1.wav"/><Relationship Id="rId9" Type="http://schemas.openxmlformats.org/officeDocument/2006/relationships/slide" Target="slide7.xml"/><Relationship Id="rId14" Type="http://schemas.openxmlformats.org/officeDocument/2006/relationships/slide" Target="slide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514600" y="0"/>
            <a:ext cx="21590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724400" y="0"/>
            <a:ext cx="2184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934200" y="0"/>
            <a:ext cx="22098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 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9" name="Rounded Rectangle 8">
            <a:hlinkClick r:id="rId3" action="ppaction://hlinksldjump">
              <a:snd r:embed="rId4" name="ALRIGHT2.WAV"/>
            </a:hlinkClick>
          </p:cNvPr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Rounded Rectangle 9">
            <a:hlinkClick r:id="rId5" action="ppaction://hlinksldjump"/>
          </p:cNvPr>
          <p:cNvSpPr/>
          <p:nvPr/>
        </p:nvSpPr>
        <p:spPr>
          <a:xfrm>
            <a:off x="2463800" y="990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1" name="Rounded Rectangle 10">
            <a:hlinkClick r:id="rId6" action="ppaction://hlinksldjump"/>
          </p:cNvPr>
          <p:cNvSpPr/>
          <p:nvPr/>
        </p:nvSpPr>
        <p:spPr>
          <a:xfrm>
            <a:off x="4699000" y="990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2" name="Rounded Rectangle 11">
            <a:hlinkClick r:id="rId7" action="ppaction://hlinksldjump"/>
          </p:cNvPr>
          <p:cNvSpPr/>
          <p:nvPr/>
        </p:nvSpPr>
        <p:spPr>
          <a:xfrm>
            <a:off x="6934200" y="990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3" name="Rounded Rectangle 12">
            <a:hlinkClick r:id="rId8" action="ppaction://hlinksldjump"/>
          </p:cNvPr>
          <p:cNvSpPr/>
          <p:nvPr/>
        </p:nvSpPr>
        <p:spPr>
          <a:xfrm>
            <a:off x="0" y="2133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4" name="Rounded Rectangle 13">
            <a:hlinkClick r:id="rId9" action="ppaction://hlinksldjump"/>
          </p:cNvPr>
          <p:cNvSpPr/>
          <p:nvPr/>
        </p:nvSpPr>
        <p:spPr>
          <a:xfrm>
            <a:off x="2463800" y="2133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5" name="Rounded Rectangle 14">
            <a:hlinkClick r:id="rId10" action="ppaction://hlinksldjump"/>
          </p:cNvPr>
          <p:cNvSpPr/>
          <p:nvPr/>
        </p:nvSpPr>
        <p:spPr>
          <a:xfrm>
            <a:off x="4699000" y="2133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6" name="Rounded Rectangle 15">
            <a:hlinkClick r:id="rId11" action="ppaction://hlinksldjump"/>
          </p:cNvPr>
          <p:cNvSpPr/>
          <p:nvPr/>
        </p:nvSpPr>
        <p:spPr>
          <a:xfrm>
            <a:off x="6934200" y="2133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7" name="Rounded Rectangle 16">
            <a:hlinkClick r:id="rId12" action="ppaction://hlinksldjump"/>
          </p:cNvPr>
          <p:cNvSpPr/>
          <p:nvPr/>
        </p:nvSpPr>
        <p:spPr>
          <a:xfrm>
            <a:off x="0" y="3276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8" name="Rounded Rectangle 17">
            <a:hlinkClick r:id="rId13" action="ppaction://hlinksldjump"/>
          </p:cNvPr>
          <p:cNvSpPr/>
          <p:nvPr/>
        </p:nvSpPr>
        <p:spPr>
          <a:xfrm>
            <a:off x="2463800" y="3276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9" name="Rounded Rectangle 18">
            <a:hlinkClick r:id="rId14" action="ppaction://hlinksldjump"/>
          </p:cNvPr>
          <p:cNvSpPr/>
          <p:nvPr/>
        </p:nvSpPr>
        <p:spPr>
          <a:xfrm>
            <a:off x="4699000" y="3276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0" name="Rounded Rectangle 19">
            <a:hlinkClick r:id="rId15" action="ppaction://hlinksldjump"/>
          </p:cNvPr>
          <p:cNvSpPr/>
          <p:nvPr/>
        </p:nvSpPr>
        <p:spPr>
          <a:xfrm>
            <a:off x="6934200" y="3276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1" name="Rounded Rectangle 20">
            <a:hlinkClick r:id="rId16" action="ppaction://hlinksldjump"/>
          </p:cNvPr>
          <p:cNvSpPr/>
          <p:nvPr/>
        </p:nvSpPr>
        <p:spPr>
          <a:xfrm>
            <a:off x="0" y="4419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2" name="Rounded Rectangle 21">
            <a:hlinkClick r:id="rId17" action="ppaction://hlinksldjump">
              <a:snd r:embed="rId4" name="ALRIGHT2.WAV"/>
            </a:hlinkClick>
          </p:cNvPr>
          <p:cNvSpPr/>
          <p:nvPr/>
        </p:nvSpPr>
        <p:spPr>
          <a:xfrm>
            <a:off x="2463800" y="4419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3" name="Rounded Rectangle 22">
            <a:hlinkClick r:id="rId18" action="ppaction://hlinksldjump"/>
          </p:cNvPr>
          <p:cNvSpPr/>
          <p:nvPr/>
        </p:nvSpPr>
        <p:spPr>
          <a:xfrm>
            <a:off x="4699000" y="4419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4" name="Rounded Rectangle 23">
            <a:hlinkClick r:id="rId19" action="ppaction://hlinksldjump"/>
          </p:cNvPr>
          <p:cNvSpPr/>
          <p:nvPr/>
        </p:nvSpPr>
        <p:spPr>
          <a:xfrm>
            <a:off x="6934200" y="4419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9" name="Smiley Face 28">
            <a:hlinkClick r:id="rId20" action="ppaction://hlinksldjump">
              <a:snd r:embed="rId21" name="ENTRANCE.WAV"/>
            </a:hlinkClick>
          </p:cNvPr>
          <p:cNvSpPr/>
          <p:nvPr/>
        </p:nvSpPr>
        <p:spPr>
          <a:xfrm>
            <a:off x="4648200" y="5715000"/>
            <a:ext cx="914400" cy="83820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>
            <a:glow rad="101600">
              <a:srgbClr val="00FF00">
                <a:alpha val="60000"/>
              </a:srgb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5786991" y="5791200"/>
            <a:ext cx="33570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FFFF00"/>
                </a:solidFill>
                <a:latin typeface="Boring Lesson" pitchFamily="2" charset="0"/>
              </a:rPr>
              <a:t>RiskIT</a:t>
            </a:r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!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90218" y="6120825"/>
            <a:ext cx="36776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Lesson 7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14400" y="5562600"/>
            <a:ext cx="25683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solidFill>
                  <a:schemeClr val="bg1"/>
                </a:solidFill>
                <a:latin typeface="Sound ttnorm" pitchFamily="2" charset="0"/>
              </a:rPr>
              <a:t>Confirm</a:t>
            </a:r>
            <a:r>
              <a:rPr lang="en-US" sz="3600" dirty="0" err="1" smtClean="0">
                <a:solidFill>
                  <a:srgbClr val="00FF00"/>
                </a:solidFill>
                <a:latin typeface="Arial Black" pitchFamily="34" charset="0"/>
              </a:rPr>
              <a:t>IT</a:t>
            </a:r>
            <a:r>
              <a:rPr lang="en-US" sz="3600" dirty="0" smtClean="0">
                <a:solidFill>
                  <a:srgbClr val="00FF00"/>
                </a:solidFill>
                <a:latin typeface="Arial Black" pitchFamily="34" charset="0"/>
              </a:rPr>
              <a:t>!</a:t>
            </a:r>
            <a:endParaRPr lang="en-US" sz="3600" dirty="0">
              <a:solidFill>
                <a:srgbClr val="00FF00"/>
              </a:solidFill>
              <a:latin typeface="Sound ttnorm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114800" y="304800"/>
            <a:ext cx="39100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Isaiah 44:6-22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0" y="3810000"/>
            <a:ext cx="28194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600" dirty="0" smtClean="0"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b</a:t>
            </a:r>
            <a:endParaRPr lang="en-US" sz="8000" dirty="0">
              <a:solidFill>
                <a:srgbClr val="FF00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67000" y="1066800"/>
            <a:ext cx="6271269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God says that He is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first and the _____.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Most powerful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Last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Foremost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19400" y="4953000"/>
            <a:ext cx="5638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d) nothing</a:t>
            </a: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743200" y="1219200"/>
            <a:ext cx="6219972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In this passage, God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tells us that “all who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make idols are ________.”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Wrong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Mistaken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In trouble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Nothing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114800" y="304800"/>
            <a:ext cx="39100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Isaiah 44:6-22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4038600"/>
            <a:ext cx="1905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A</a:t>
            </a:r>
            <a:endParaRPr lang="en-US" sz="44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743200" y="1219200"/>
            <a:ext cx="5929828" cy="43704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Select the phrase that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seems to best describe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God’s attitude toward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those who make idols:</a:t>
            </a:r>
          </a:p>
          <a:p>
            <a:pPr marL="742950" indent="-742950">
              <a:buAutoNum type="alphaLcParenR"/>
            </a:pPr>
            <a:endParaRPr lang="en-US" sz="10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They are just people </a:t>
            </a:r>
            <a:b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and have no power!</a:t>
            </a:r>
          </a:p>
          <a:p>
            <a:pPr marL="742950" indent="-7429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They are evil</a:t>
            </a:r>
          </a:p>
          <a:p>
            <a:pPr marL="742950" indent="-7429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They should be </a:t>
            </a:r>
            <a:b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ashamed of themselves.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114800" y="304800"/>
            <a:ext cx="39100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Isaiah 44:6-22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4648200"/>
            <a:ext cx="8229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Return to Him</a:t>
            </a:r>
            <a:endParaRPr lang="en-US" sz="44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895600" y="1219200"/>
            <a:ext cx="5920210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 does God want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people of Israel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to do at the end of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this passage? (Even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after all this idol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worship!)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114800" y="304800"/>
            <a:ext cx="39100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Isaiah 44:6-22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38600" y="838200"/>
            <a:ext cx="31534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Monuments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9000" y="4495800"/>
            <a:ext cx="4267200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Wyoming</a:t>
            </a:r>
            <a:endParaRPr lang="en-US" sz="3200" dirty="0" smtClean="0">
              <a:solidFill>
                <a:srgbClr val="00B0F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  <a:p>
            <a:endParaRPr lang="en-US" sz="7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438400" y="2514600"/>
            <a:ext cx="6553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Devil’s Tower is located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in what state in the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U.S.?</a:t>
            </a:r>
            <a:endParaRPr lang="en-US" sz="2000" dirty="0" smtClean="0">
              <a:solidFill>
                <a:srgbClr val="00B0F0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971800" y="1066800"/>
            <a:ext cx="6172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Which of these walls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no longer exists?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Viet Nam War </a:t>
            </a:r>
          </a:p>
          <a:p>
            <a:pPr marL="457200" indent="-457200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  Memorial</a:t>
            </a:r>
          </a:p>
          <a:p>
            <a:pPr marL="457200" indent="-457200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b) Great Wall of   </a:t>
            </a:r>
          </a:p>
          <a:p>
            <a:pPr marL="457200" indent="-457200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  China</a:t>
            </a:r>
          </a:p>
          <a:p>
            <a:pPr marL="457200" indent="-457200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c) Berlin Wall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81000" y="4114800"/>
            <a:ext cx="175260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800" dirty="0" smtClean="0">
                <a:solidFill>
                  <a:schemeClr val="bg1"/>
                </a:solidFill>
                <a:effectLst>
                  <a:glow rad="101600">
                    <a:srgbClr val="CC0066">
                      <a:alpha val="60000"/>
                    </a:srgbClr>
                  </a:glow>
                </a:effectLst>
                <a:latin typeface="Bog Standard" pitchFamily="2" charset="0"/>
              </a:rPr>
              <a:t>C</a:t>
            </a:r>
            <a:endParaRPr lang="en-US" sz="4000" dirty="0" smtClean="0">
              <a:solidFill>
                <a:schemeClr val="bg1"/>
              </a:solidFill>
              <a:effectLst>
                <a:glow rad="101600">
                  <a:srgbClr val="CC0066">
                    <a:alpha val="60000"/>
                  </a:srgbClr>
                </a:glow>
              </a:effectLst>
              <a:latin typeface="Bog Standard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38600" y="304800"/>
            <a:ext cx="31534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Monuments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5181600"/>
            <a:ext cx="7010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3206750" algn="l"/>
              </a:tabLst>
            </a:pPr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a-Seattle  b-San Francisco</a:t>
            </a:r>
          </a:p>
          <a:p>
            <a:pPr algn="ctr">
              <a:tabLst>
                <a:tab pos="3206750" algn="l"/>
              </a:tabLst>
            </a:pPr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c-Philadelphia</a:t>
            </a:r>
            <a:endParaRPr lang="en-US" sz="7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895600" y="1447800"/>
            <a:ext cx="6248400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Identify the city in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which each of these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is located:</a:t>
            </a:r>
          </a:p>
          <a:p>
            <a:pPr marL="742950" indent="-742950">
              <a:spcBef>
                <a:spcPts val="1200"/>
              </a:spcBef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Space Needle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Golden Gate Bridge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Independence Hall</a:t>
            </a:r>
            <a:endParaRPr lang="en-US" sz="24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38600" y="533400"/>
            <a:ext cx="31534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Monuments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5410200"/>
            <a:ext cx="7467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Washington, DC</a:t>
            </a:r>
            <a:endParaRPr lang="en-US" sz="8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2667000" y="1219200"/>
            <a:ext cx="647700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   Where am I?</a:t>
            </a:r>
          </a:p>
          <a:p>
            <a:endParaRPr lang="en-US" sz="10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/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-WWII Memorial</a:t>
            </a:r>
          </a:p>
          <a:p>
            <a:pPr marL="742950" indent="-742950"/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-Smithsonian Institute</a:t>
            </a:r>
          </a:p>
          <a:p>
            <a:pPr marL="742950" indent="-742950"/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-J. Edgar Hoover Bldg.</a:t>
            </a:r>
          </a:p>
          <a:p>
            <a:pPr marL="742950" indent="-742950"/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-The Mall</a:t>
            </a:r>
          </a:p>
          <a:p>
            <a:pPr marL="742950" indent="-742950"/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-Reflecting Pool</a:t>
            </a:r>
          </a:p>
          <a:p>
            <a:pPr marL="742950" indent="-742950"/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-Lincoln Memorial</a:t>
            </a:r>
          </a:p>
          <a:p>
            <a:pPr marL="742950" indent="-742950"/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-Arlington National Cemetery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38600" y="457200"/>
            <a:ext cx="31534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Monuments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9050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2" action="ppaction://hlinksldjump" highlightClick="1">
              <a:snd r:embed="rId3" name="nyuk.wav"/>
            </a:hlinkClick>
          </p:cNvPr>
          <p:cNvSpPr/>
          <p:nvPr/>
        </p:nvSpPr>
        <p:spPr>
          <a:xfrm>
            <a:off x="1066800" y="42672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9050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2" action="ppaction://hlinksldjump" highlightClick="1">
              <a:snd r:embed="rId3" name="nyuk.wav"/>
            </a:hlinkClick>
          </p:cNvPr>
          <p:cNvSpPr/>
          <p:nvPr/>
        </p:nvSpPr>
        <p:spPr>
          <a:xfrm>
            <a:off x="990600" y="44196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0" y="304800"/>
            <a:ext cx="609600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Which of these DOES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God require in the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First Commandment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according the </a:t>
            </a:r>
            <a:r>
              <a:rPr lang="en-US" sz="3200" dirty="0" err="1" smtClean="0">
                <a:solidFill>
                  <a:schemeClr val="bg1"/>
                </a:solidFill>
                <a:latin typeface="Bog Standard" pitchFamily="2" charset="0"/>
              </a:rPr>
              <a:t>catechsim</a:t>
            </a: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?</a:t>
            </a:r>
          </a:p>
          <a:p>
            <a:endParaRPr lang="en-US" dirty="0" smtClean="0">
              <a:solidFill>
                <a:schemeClr val="bg1"/>
              </a:solidFill>
              <a:latin typeface="Bog Standard" pitchFamily="2" charset="0"/>
            </a:endParaRPr>
          </a:p>
          <a:p>
            <a:endParaRPr lang="en-US" sz="10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Fear Him</a:t>
            </a:r>
          </a:p>
          <a:p>
            <a:pPr marL="514350" indent="-5143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Love Him</a:t>
            </a:r>
          </a:p>
          <a:p>
            <a:pPr marL="514350" indent="-5143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Serve Him</a:t>
            </a:r>
          </a:p>
          <a:p>
            <a:pPr marL="514350" indent="-5143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Worship Him</a:t>
            </a:r>
          </a:p>
          <a:p>
            <a:pPr marL="514350" indent="-5143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Trust Him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971800" y="5257800"/>
            <a:ext cx="4343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a b e</a:t>
            </a:r>
            <a:endParaRPr lang="en-US" sz="16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ghtning Bolt 4"/>
          <p:cNvSpPr/>
          <p:nvPr/>
        </p:nvSpPr>
        <p:spPr>
          <a:xfrm>
            <a:off x="914400" y="304800"/>
            <a:ext cx="7620000" cy="5867400"/>
          </a:xfrm>
          <a:prstGeom prst="lightningBol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143000" y="685800"/>
            <a:ext cx="7067063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Risk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Add up your total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points and determine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much you will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risk on this category:</a:t>
            </a:r>
            <a:endParaRPr lang="en-US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62200" y="5486400"/>
            <a:ext cx="59900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The 1</a:t>
            </a:r>
            <a:r>
              <a:rPr lang="en-US" sz="4800" b="1" baseline="30000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st</a:t>
            </a:r>
            <a:r>
              <a:rPr lang="en-US" sz="48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Commandment</a:t>
            </a:r>
            <a:endParaRPr lang="en-US" sz="48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295400" y="5486400"/>
            <a:ext cx="838200" cy="762000"/>
          </a:xfrm>
          <a:prstGeom prst="actionButtonForwardNext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66800" y="2895600"/>
            <a:ext cx="6019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FF00"/>
                </a:solidFill>
              </a:rPr>
              <a:t>You shall have  _____    _______</a:t>
            </a:r>
          </a:p>
          <a:p>
            <a:r>
              <a:rPr lang="en-US" sz="3200" b="1" dirty="0" smtClean="0">
                <a:solidFill>
                  <a:srgbClr val="00FF00"/>
                </a:solidFill>
              </a:rPr>
              <a:t> </a:t>
            </a:r>
          </a:p>
          <a:p>
            <a:r>
              <a:rPr lang="en-US" sz="3200" b="1" dirty="0" smtClean="0">
                <a:solidFill>
                  <a:srgbClr val="00FF00"/>
                </a:solidFill>
              </a:rPr>
              <a:t>_________  _________ me.</a:t>
            </a:r>
            <a:endParaRPr lang="en-US" sz="3200" b="1" dirty="0">
              <a:solidFill>
                <a:srgbClr val="00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0" y="2819400"/>
            <a:ext cx="83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no</a:t>
            </a:r>
            <a:endParaRPr lang="en-US" sz="11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7010400" y="1066800"/>
            <a:ext cx="1066800" cy="1066800"/>
          </a:xfrm>
          <a:prstGeom prst="ellipse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ring Lesson" pitchFamily="2" charset="0"/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ring Lesson" pitchFamily="2" charset="0"/>
            </a:endParaRPr>
          </a:p>
        </p:txBody>
      </p:sp>
      <p:sp>
        <p:nvSpPr>
          <p:cNvPr id="12" name="Action Button: Back or Previous 11">
            <a:hlinkClick r:id="" action="ppaction://hlinkshowjump?jump=firstslide" highlightClick="1">
              <a:snd r:embed="rId2" name="thtsall.wav"/>
            </a:hlinkClick>
          </p:cNvPr>
          <p:cNvSpPr/>
          <p:nvPr/>
        </p:nvSpPr>
        <p:spPr>
          <a:xfrm>
            <a:off x="7696200" y="5334000"/>
            <a:ext cx="990600" cy="990600"/>
          </a:xfrm>
          <a:prstGeom prst="actionButtonBackPrevious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105400" y="2819400"/>
            <a:ext cx="1752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other</a:t>
            </a:r>
            <a:endParaRPr lang="en-US" sz="11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19200" y="3810000"/>
            <a:ext cx="190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gods</a:t>
            </a:r>
            <a:endParaRPr lang="en-US" sz="11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8200" y="1219200"/>
            <a:ext cx="59900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The 1</a:t>
            </a:r>
            <a:r>
              <a:rPr lang="en-US" sz="4800" b="1" baseline="30000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st</a:t>
            </a:r>
            <a:r>
              <a:rPr lang="en-US" sz="48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Commandment</a:t>
            </a:r>
            <a:endParaRPr lang="en-US" sz="48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24200" y="3810000"/>
            <a:ext cx="190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before</a:t>
            </a:r>
            <a:endParaRPr lang="en-US" sz="11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build="allAtOnce" animBg="1"/>
      <p:bldP spid="9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19400" y="1371600"/>
            <a:ext cx="6324600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We should fear, love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and trust God above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all things because He is:</a:t>
            </a:r>
          </a:p>
          <a:p>
            <a:endParaRPr lang="en-US" sz="10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Powerful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Awesome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In command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God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Worthy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4800" y="3581400"/>
            <a:ext cx="18288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6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e</a:t>
            </a:r>
            <a:endParaRPr lang="en-US" sz="40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1800" y="1371600"/>
            <a:ext cx="5280613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To TRUST God means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you will rely upon: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His power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His position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His will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His promises</a:t>
            </a:r>
            <a:endParaRPr lang="en-US" sz="32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91000" y="4211122"/>
            <a:ext cx="22098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6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d</a:t>
            </a:r>
            <a:endParaRPr lang="en-US" sz="60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19400" y="533400"/>
            <a:ext cx="5756704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 does God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forbid in the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First Commandment?</a:t>
            </a:r>
          </a:p>
          <a:p>
            <a:endParaRPr lang="en-US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God forbids me to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put __________ or 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___________ ahead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of Him.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62400" y="3276600"/>
            <a:ext cx="2590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anyone</a:t>
            </a:r>
            <a:endParaRPr lang="en-US" sz="44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772400" y="60960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743200" y="4419600"/>
            <a:ext cx="3048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anything</a:t>
            </a:r>
            <a:endParaRPr lang="en-US" sz="28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57600" y="1143000"/>
            <a:ext cx="4692137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We are to </a:t>
            </a:r>
          </a:p>
          <a:p>
            <a:endParaRPr lang="en-US" sz="14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___________</a:t>
            </a:r>
          </a:p>
          <a:p>
            <a:endParaRPr lang="en-US" sz="14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___________</a:t>
            </a:r>
          </a:p>
          <a:p>
            <a:endParaRPr lang="en-US" sz="14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and __________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God . . 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657600" y="1828800"/>
            <a:ext cx="2895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fear</a:t>
            </a:r>
            <a:endParaRPr lang="en-US" sz="3200" dirty="0">
              <a:solidFill>
                <a:schemeClr val="tx2">
                  <a:lumMod val="60000"/>
                  <a:lumOff val="400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733800" y="25908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love</a:t>
            </a:r>
            <a:endParaRPr lang="en-US" sz="3200" dirty="0">
              <a:solidFill>
                <a:schemeClr val="tx2">
                  <a:lumMod val="60000"/>
                  <a:lumOff val="400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48200" y="3352800"/>
            <a:ext cx="2895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trust</a:t>
            </a:r>
            <a:endParaRPr lang="en-US" sz="3200" dirty="0">
              <a:solidFill>
                <a:schemeClr val="tx2">
                  <a:lumMod val="60000"/>
                  <a:lumOff val="400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  <p:bldP spid="9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67000" y="304800"/>
            <a:ext cx="6477000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Which of the following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statements is most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accurate?</a:t>
            </a:r>
          </a:p>
          <a:p>
            <a:endParaRPr lang="en-US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All of God’s law is</a:t>
            </a:r>
          </a:p>
          <a:p>
            <a:pPr marL="742950" indent="-742950"/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  found in the 10 C’s.</a:t>
            </a:r>
          </a:p>
          <a:p>
            <a:pPr marL="742950" indent="-742950"/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b) The 10 C’s contain</a:t>
            </a:r>
          </a:p>
          <a:p>
            <a:pPr marL="742950" indent="-742950"/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  all of God’s law</a:t>
            </a:r>
          </a:p>
          <a:p>
            <a:pPr marL="742950" indent="-742950"/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c) The 10 C’s are a </a:t>
            </a:r>
          </a:p>
          <a:p>
            <a:pPr marL="742950" indent="-742950"/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  good summary of</a:t>
            </a:r>
          </a:p>
          <a:p>
            <a:pPr marL="742950" indent="-742950"/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  God’s law.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3962400"/>
            <a:ext cx="2438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rgbClr val="0000FF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C</a:t>
            </a:r>
            <a:endParaRPr lang="en-US" sz="2800" dirty="0">
              <a:solidFill>
                <a:srgbClr val="0000FF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61722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848600" y="60960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895600" y="228600"/>
            <a:ext cx="598753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 words in our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lesson help us under-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stand the difference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between ‘fearing God’ and ‘being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afraid’ of Him? (Give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at least one)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426720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“FEAR” here has to do with </a:t>
            </a:r>
            <a:r>
              <a:rPr lang="en-US" sz="4000" dirty="0" smtClean="0">
                <a:solidFill>
                  <a:srgbClr val="00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worship,</a:t>
            </a:r>
            <a:r>
              <a:rPr lang="en-US" sz="4000" dirty="0" smtClean="0"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 </a:t>
            </a:r>
            <a:r>
              <a:rPr lang="en-US" sz="4000" u="sng" dirty="0" smtClean="0">
                <a:solidFill>
                  <a:srgbClr val="00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reverence</a:t>
            </a:r>
            <a:r>
              <a:rPr lang="en-US" sz="4000" dirty="0" smtClean="0">
                <a:solidFill>
                  <a:srgbClr val="00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 </a:t>
            </a:r>
            <a:r>
              <a:rPr lang="en-US" sz="4000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and</a:t>
            </a:r>
            <a:r>
              <a:rPr lang="en-US" sz="4000" dirty="0" smtClean="0"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 </a:t>
            </a:r>
            <a:r>
              <a:rPr lang="en-US" sz="4000" u="sng" dirty="0" smtClean="0">
                <a:solidFill>
                  <a:srgbClr val="00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awe</a:t>
            </a:r>
            <a:endParaRPr lang="en-US" sz="1200" u="sng" dirty="0">
              <a:solidFill>
                <a:srgbClr val="00FF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1219200"/>
            <a:ext cx="6019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Trusting God has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to do with relying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on His ___________.</a:t>
            </a:r>
            <a:endParaRPr lang="en-US" sz="20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48200" y="2667000"/>
            <a:ext cx="3124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promises</a:t>
            </a:r>
            <a:endParaRPr lang="en-US" sz="40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852</TotalTime>
  <Words>579</Words>
  <Application>Microsoft Office PowerPoint</Application>
  <PresentationFormat>On-screen Show (4:3)</PresentationFormat>
  <Paragraphs>263</Paragraphs>
  <Slides>21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Bruce G Stumbo</dc:creator>
  <cp:lastModifiedBy>Bruce</cp:lastModifiedBy>
  <cp:revision>156</cp:revision>
  <dcterms:created xsi:type="dcterms:W3CDTF">2008-10-17T16:50:40Z</dcterms:created>
  <dcterms:modified xsi:type="dcterms:W3CDTF">2010-05-21T16:55:01Z</dcterms:modified>
</cp:coreProperties>
</file>