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13" Type="http://schemas.openxmlformats.org/officeDocument/2006/relationships/slide" Target="slide12.xml"/><Relationship Id="rId18" Type="http://schemas.openxmlformats.org/officeDocument/2006/relationships/slide" Target="slide17.xml"/><Relationship Id="rId3" Type="http://schemas.openxmlformats.org/officeDocument/2006/relationships/slide" Target="slide18.xml"/><Relationship Id="rId7" Type="http://schemas.openxmlformats.org/officeDocument/2006/relationships/slide" Target="slide3.xml"/><Relationship Id="rId12" Type="http://schemas.openxmlformats.org/officeDocument/2006/relationships/slide" Target="slide8.xml"/><Relationship Id="rId17" Type="http://schemas.openxmlformats.org/officeDocument/2006/relationships/slide" Target="slide13.xml"/><Relationship Id="rId2" Type="http://schemas.openxmlformats.org/officeDocument/2006/relationships/notesSlide" Target="../notesSlides/notesSlide1.xml"/><Relationship Id="rId16" Type="http://schemas.openxmlformats.org/officeDocument/2006/relationships/slide" Target="slide1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4.xml"/><Relationship Id="rId5" Type="http://schemas.openxmlformats.org/officeDocument/2006/relationships/slide" Target="slide10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9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11042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smtClean="0">
                <a:solidFill>
                  <a:srgbClr val="FFFF00"/>
                </a:solidFill>
                <a:latin typeface="Boring Lesson" pitchFamily="2" charset="0"/>
              </a:rPr>
              <a:t>Lesson 20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038600" y="381000"/>
            <a:ext cx="31566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Acts 4:1-12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33400" y="3886200"/>
            <a:ext cx="14478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16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819400" y="1600200"/>
            <a:ext cx="6130204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was the topic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the message which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got Peter and John in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trouble?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Jesus’ miracles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Jesus’ ministry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Jesus’ resurrection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Jesus’ death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3400" y="3657600"/>
            <a:ext cx="14478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105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048000" y="1524000"/>
            <a:ext cx="6035627" cy="4031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How big was the group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of believers by the time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this message was done?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about 3,000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about 5,000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about 6,500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about 7,289</a:t>
            </a: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0" y="61722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4038600" y="381000"/>
            <a:ext cx="31566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Acts 4:1-12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743200" y="1828800"/>
            <a:ext cx="6335389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Unscramble these key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words from this passage: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navalitos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</a:t>
            </a: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tricerrounse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808611" y="4038600"/>
            <a:ext cx="633538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  <a:latin typeface="Bog Standard" pitchFamily="2" charset="0"/>
              </a:rPr>
              <a:t>salvation   resurrection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038600" y="381000"/>
            <a:ext cx="31566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Acts 4:1-12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uiExpand="1" build="allAtOnce" animBg="1"/>
      <p:bldP spid="1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124200" y="1524000"/>
            <a:ext cx="2971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Salvation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667000" y="1676400"/>
            <a:ext cx="6046848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“______________ is found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in no one else, for there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is no other ____________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under heaven given to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men by which we must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be ______________.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562600" y="3048000"/>
            <a:ext cx="2514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name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733800" y="5410200"/>
            <a:ext cx="2667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saved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4038600" y="381000"/>
            <a:ext cx="261321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Acts 4:12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  <p:bldP spid="1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8862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Biggest/Most/Etc.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57200" y="3581400"/>
            <a:ext cx="1371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667000" y="1295400"/>
            <a:ext cx="62484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these dog names is the most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common (in the U.S.)?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Max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Jake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Spot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Snoopy</a:t>
            </a:r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077200" y="5715000"/>
            <a:ext cx="762000" cy="6858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19400" y="1371600"/>
            <a:ext cx="63246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Which of these cat names is the most common in the U.S.?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Max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Boots</a:t>
            </a:r>
          </a:p>
          <a:p>
            <a:pPr marL="514350" indent="-514350">
              <a:buAutoNum type="alphaLcParenR"/>
            </a:pP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Tigger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Tabby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Tiger</a:t>
            </a:r>
          </a:p>
        </p:txBody>
      </p:sp>
      <p:sp>
        <p:nvSpPr>
          <p:cNvPr id="12" name="Rectangle 11"/>
          <p:cNvSpPr/>
          <p:nvPr/>
        </p:nvSpPr>
        <p:spPr>
          <a:xfrm>
            <a:off x="533400" y="3733800"/>
            <a:ext cx="129540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9600" dirty="0" smtClean="0">
                <a:solidFill>
                  <a:schemeClr val="bg1"/>
                </a:solidFill>
                <a:effectLst>
                  <a:glow rad="101600">
                    <a:schemeClr val="bg2">
                      <a:alpha val="6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2400" dirty="0" smtClean="0">
              <a:solidFill>
                <a:schemeClr val="bg1"/>
              </a:solidFill>
              <a:effectLst>
                <a:glow rad="101600">
                  <a:schemeClr val="bg2">
                    <a:alpha val="6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8862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Biggest/Most/Etc.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3400" y="3657600"/>
            <a:ext cx="1371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tabLst>
                <a:tab pos="3206750" algn="l"/>
              </a:tabLst>
            </a:pPr>
            <a:r>
              <a:rPr lang="en-US" sz="9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2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743200" y="1219200"/>
            <a:ext cx="55626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What singer or group has the most number 1 singles in the U.S.?</a:t>
            </a:r>
          </a:p>
          <a:p>
            <a:pPr marL="514350" indent="-514350">
              <a:buAutoNum type="alphaLcParenR"/>
            </a:pP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The Beatles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Michael Jackson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Elvis Presley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Stevie Wonder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Mariah Carey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3886200" y="3810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Biggest/Most/Etc.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81000" y="3733800"/>
            <a:ext cx="15240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2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638800"/>
            <a:ext cx="685800" cy="7620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2590800" y="1524000"/>
            <a:ext cx="6553200" cy="40626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AFTER THE BIBLE: What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 the best-selling book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all time?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Koran (Islam)</a:t>
            </a: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Harry Potter and the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Sorcerer’s Stone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Works of Mao </a:t>
            </a:r>
            <a:r>
              <a:rPr lang="en-US" sz="2800" dirty="0" err="1" smtClean="0">
                <a:solidFill>
                  <a:schemeClr val="bg1"/>
                </a:solidFill>
                <a:latin typeface="Bog Standard" pitchFamily="2" charset="0"/>
              </a:rPr>
              <a:t>Tse</a:t>
            </a: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-Tung</a:t>
            </a: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Pilgrim’s Progress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3276600" y="609600"/>
            <a:ext cx="525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Biggest/Most/Etc.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1430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066800" y="43434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096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name “Jesus” means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“saving grace.”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2590800"/>
            <a:ext cx="6019800" cy="23544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False</a:t>
            </a:r>
          </a:p>
          <a:p>
            <a:r>
              <a:rPr lang="en-US" sz="32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it means “Savior”</a:t>
            </a:r>
            <a:endParaRPr lang="en-US" sz="3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62200" y="5334000"/>
            <a:ext cx="475322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2</a:t>
            </a:r>
            <a:r>
              <a:rPr lang="en-US" sz="6000" b="1" baseline="30000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nd</a:t>
            </a:r>
            <a:r>
              <a:rPr lang="en-US" sz="6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Article</a:t>
            </a:r>
            <a:endParaRPr lang="en-US" sz="6000" b="1" dirty="0">
              <a:solidFill>
                <a:srgbClr val="00FF00"/>
              </a:solidFill>
              <a:effectLst>
                <a:glow rad="101600">
                  <a:schemeClr val="bg1">
                    <a:alpha val="6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990600" y="1828800"/>
            <a:ext cx="81534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What does the name “Jesus” mean again?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I forget….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90600" y="3581400"/>
            <a:ext cx="59436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Savior</a:t>
            </a:r>
            <a:endParaRPr lang="en-US" sz="24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6324600" y="3810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848600" y="56388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295400" y="457200"/>
            <a:ext cx="510267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2</a:t>
            </a:r>
            <a:r>
              <a:rPr lang="en-US" sz="60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nd</a:t>
            </a:r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Article </a:t>
            </a:r>
            <a:endParaRPr lang="en-US" sz="60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667001" y="990600"/>
            <a:ext cx="6477000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How was Jesus anointed?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At His baptism by John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In the wilderness after </a:t>
            </a:r>
            <a:b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He was tempted.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By the Holy Spirit with</a:t>
            </a:r>
            <a:b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power</a:t>
            </a:r>
          </a:p>
          <a:p>
            <a:pPr marL="514350" indent="-514350">
              <a:buAutoNum type="alphaLcParenR"/>
            </a:pPr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 When He was  </a:t>
            </a:r>
          </a:p>
          <a:p>
            <a:pPr marL="514350" indent="-514350"/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	 resurrected.</a:t>
            </a:r>
          </a:p>
          <a:p>
            <a:pPr marL="514350" indent="-514350">
              <a:buAutoNum type="alphaLcParenR"/>
            </a:pP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28600" y="3657600"/>
            <a:ext cx="19812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1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90800" y="1524000"/>
            <a:ext cx="6553200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How has Christ redeemed you?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Christ has redeemed me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by paying for my _______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with His holy and precious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__________...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6553200" y="3733800"/>
            <a:ext cx="28194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sins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Oval 14"/>
          <p:cNvSpPr/>
          <p:nvPr/>
        </p:nvSpPr>
        <p:spPr>
          <a:xfrm>
            <a:off x="3733800" y="228600"/>
            <a:ext cx="39624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4400" dirty="0" smtClean="0">
                <a:latin typeface="Boring Lesson" pitchFamily="2" charset="0"/>
              </a:rPr>
              <a:t>Q174</a:t>
            </a:r>
            <a:endParaRPr lang="en-US" sz="4400" dirty="0">
              <a:latin typeface="Boring Lesson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133600" y="5181600"/>
            <a:ext cx="3505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blood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  <p:bldP spid="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533400"/>
            <a:ext cx="6248400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The Questions review</a:t>
            </a: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several of Jesus’ roles</a:t>
            </a: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as our Savior. Which of these is not on that</a:t>
            </a:r>
          </a:p>
          <a:p>
            <a:r>
              <a:rPr lang="en-US" sz="3000" dirty="0" smtClean="0">
                <a:solidFill>
                  <a:schemeClr val="bg1"/>
                </a:solidFill>
                <a:latin typeface="Bog Standard" pitchFamily="2" charset="0"/>
              </a:rPr>
              <a:t>list?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High Priest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Prophet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King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Savior</a:t>
            </a:r>
          </a:p>
          <a:p>
            <a:pPr marL="520700" indent="-520700">
              <a:buFont typeface="+mj-lt"/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Prince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3400" y="3810000"/>
            <a:ext cx="12954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E</a:t>
            </a:r>
            <a:endParaRPr lang="en-US" sz="3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304800"/>
            <a:ext cx="59436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these is NOT a name mentioned in our lesson?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Bubba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Anointed One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Redeemer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Ransom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Child of God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35814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E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609600"/>
            <a:ext cx="6096000" cy="53553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Who/what has demanded that a penalty be paid for our sins?</a:t>
            </a:r>
          </a:p>
          <a:p>
            <a:endParaRPr lang="en-US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Satan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Church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Our sinful nature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Common sense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581400"/>
            <a:ext cx="1371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5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791200"/>
            <a:ext cx="838200" cy="6858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667000" y="1143000"/>
            <a:ext cx="64770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According to our 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lesson, 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are the 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“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wages of sin”?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Spiritual death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Guilt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Punishment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Limited access to God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57200" y="3657600"/>
            <a:ext cx="15240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ln>
                  <a:solidFill>
                    <a:schemeClr val="bg1"/>
                  </a:solidFill>
                </a:ln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g Standard" pitchFamily="2" charset="0"/>
              </a:rPr>
              <a:t>A</a:t>
            </a:r>
            <a:endParaRPr lang="en-US" sz="1200" u="sng" dirty="0">
              <a:ln>
                <a:solidFill>
                  <a:schemeClr val="bg1"/>
                </a:solidFill>
              </a:ln>
              <a:solidFill>
                <a:srgbClr val="00FF00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1066800"/>
            <a:ext cx="6019800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Another way to say that we have been “ransomed” is to say that we have been: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saved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rescued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returned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redeemed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533400" y="3810000"/>
            <a:ext cx="12954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ln>
                  <a:solidFill>
                    <a:schemeClr val="bg1"/>
                  </a:solidFill>
                </a:ln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3600" dirty="0" smtClean="0">
              <a:ln>
                <a:solidFill>
                  <a:schemeClr val="bg1"/>
                </a:solidFill>
              </a:ln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1620</TotalTime>
  <Words>547</Words>
  <Application>Microsoft Office PowerPoint</Application>
  <PresentationFormat>On-screen Show (4:3)</PresentationFormat>
  <Paragraphs>253</Paragraphs>
  <Slides>21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342</cp:revision>
  <dcterms:created xsi:type="dcterms:W3CDTF">2008-10-17T16:50:40Z</dcterms:created>
  <dcterms:modified xsi:type="dcterms:W3CDTF">2011-11-09T21:19:13Z</dcterms:modified>
</cp:coreProperties>
</file>

<file path=docProps/thumbnail.jpeg>
</file>