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66"/>
    <a:srgbClr val="0000FF"/>
    <a:srgbClr val="00FF00"/>
    <a:srgbClr val="990099"/>
    <a:srgbClr val="FF66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media/audio4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5/21/2010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3.xml"/><Relationship Id="rId13" Type="http://schemas.openxmlformats.org/officeDocument/2006/relationships/slide" Target="slide8.xml"/><Relationship Id="rId18" Type="http://schemas.openxmlformats.org/officeDocument/2006/relationships/slide" Target="slide13.xml"/><Relationship Id="rId3" Type="http://schemas.openxmlformats.org/officeDocument/2006/relationships/slide" Target="slide18.xml"/><Relationship Id="rId21" Type="http://schemas.openxmlformats.org/officeDocument/2006/relationships/audio" Target="../media/audio2.wav"/><Relationship Id="rId7" Type="http://schemas.openxmlformats.org/officeDocument/2006/relationships/slide" Target="slide14.xml"/><Relationship Id="rId12" Type="http://schemas.openxmlformats.org/officeDocument/2006/relationships/slide" Target="slide4.xml"/><Relationship Id="rId17" Type="http://schemas.openxmlformats.org/officeDocument/2006/relationships/slide" Target="slide19.xml"/><Relationship Id="rId2" Type="http://schemas.openxmlformats.org/officeDocument/2006/relationships/notesSlide" Target="../notesSlides/notesSlide1.xml"/><Relationship Id="rId16" Type="http://schemas.openxmlformats.org/officeDocument/2006/relationships/slide" Target="slide5.xml"/><Relationship Id="rId20" Type="http://schemas.openxmlformats.org/officeDocument/2006/relationships/slide" Target="slide20.xml"/><Relationship Id="rId1" Type="http://schemas.openxmlformats.org/officeDocument/2006/relationships/slideLayout" Target="../slideLayouts/slideLayout1.xml"/><Relationship Id="rId6" Type="http://schemas.openxmlformats.org/officeDocument/2006/relationships/slide" Target="slide10.xml"/><Relationship Id="rId11" Type="http://schemas.openxmlformats.org/officeDocument/2006/relationships/slide" Target="slide15.xml"/><Relationship Id="rId5" Type="http://schemas.openxmlformats.org/officeDocument/2006/relationships/slide" Target="slide6.xml"/><Relationship Id="rId15" Type="http://schemas.openxmlformats.org/officeDocument/2006/relationships/slide" Target="slide16.xml"/><Relationship Id="rId10" Type="http://schemas.openxmlformats.org/officeDocument/2006/relationships/slide" Target="slide11.xml"/><Relationship Id="rId19" Type="http://schemas.openxmlformats.org/officeDocument/2006/relationships/slide" Target="slide17.xml"/><Relationship Id="rId4" Type="http://schemas.openxmlformats.org/officeDocument/2006/relationships/audio" Target="../media/audio1.wav"/><Relationship Id="rId9" Type="http://schemas.openxmlformats.org/officeDocument/2006/relationships/slide" Target="slide7.xml"/><Relationship Id="rId14" Type="http://schemas.openxmlformats.org/officeDocument/2006/relationships/slide" Target="slide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audio" Target="../media/audio3.wav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audio" Target="../media/audio3.wav"/><Relationship Id="rId2" Type="http://schemas.openxmlformats.org/officeDocument/2006/relationships/slide" Target="slide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4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3" action="ppaction://hlinksldjump">
              <a:snd r:embed="rId4" name="ALRIGHT2.WAV"/>
            </a:hlinkClick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5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6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7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8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9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10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1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2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3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4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5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6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7" action="ppaction://hlinksldjump">
              <a:snd r:embed="rId4" name="ALRIGHT2.WAV"/>
            </a:hlinkClick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8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9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20" action="ppaction://hlinksldjump">
              <a:snd r:embed="rId21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90218" y="6120825"/>
            <a:ext cx="36776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7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14800" y="304800"/>
            <a:ext cx="39100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Isaiah 44:6-22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0" y="3810000"/>
            <a:ext cx="28194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80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667000" y="1066800"/>
            <a:ext cx="6271269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 says that He is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first and the _____.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Most powerful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Last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Foremost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Best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819400" y="4953000"/>
            <a:ext cx="5638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d) nothing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743200" y="1219200"/>
            <a:ext cx="6219972" cy="35394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In this passage, God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tells us that “all who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make idols are ________.”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Wrong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Mistaken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In trouble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Nothing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114800" y="304800"/>
            <a:ext cx="39100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Isaiah 44:6-22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" y="4038600"/>
            <a:ext cx="1905000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5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</a:t>
            </a:r>
            <a:endParaRPr lang="en-US" sz="44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743200" y="1219200"/>
            <a:ext cx="5929828" cy="43704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Select the phrase that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seems to best describe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God’s attitude toward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those who make idols:</a:t>
            </a:r>
          </a:p>
          <a:p>
            <a:pPr marL="742950" indent="-742950">
              <a:buAutoNum type="alphaLcParenR"/>
            </a:pPr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They are just people 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and have no power!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They are evil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They should be </a:t>
            </a:r>
            <a:b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</a:b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ashamed of themselves.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114800" y="304800"/>
            <a:ext cx="39100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Isaiah 44:6-22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57200" y="4648200"/>
            <a:ext cx="82296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6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Return to Him</a:t>
            </a:r>
            <a:endParaRPr lang="en-US" sz="44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895600" y="1219200"/>
            <a:ext cx="5920210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does God want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people of Israel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 do at the end of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this passage? (Even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after all this idol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worship!)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114800" y="304800"/>
            <a:ext cx="39100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Isaiah 44:6-22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038600" y="838200"/>
            <a:ext cx="315342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Monuments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429000" y="4495800"/>
            <a:ext cx="4267200" cy="10310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Wyoming</a:t>
            </a:r>
            <a:endParaRPr lang="en-US" sz="3200" dirty="0" smtClean="0">
              <a:solidFill>
                <a:srgbClr val="00B0F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  <a:p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438400" y="2514600"/>
            <a:ext cx="65532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Devil’s Tower is located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what state in the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U.S.?</a:t>
            </a:r>
            <a:endParaRPr lang="en-US" sz="2000" dirty="0" smtClean="0">
              <a:solidFill>
                <a:srgbClr val="00B0F0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971800" y="1066800"/>
            <a:ext cx="61722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these walls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no longer exists?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Viet Nam War </a:t>
            </a:r>
          </a:p>
          <a:p>
            <a:pPr marL="457200" indent="-45720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Memorial</a:t>
            </a:r>
          </a:p>
          <a:p>
            <a:pPr marL="457200" indent="-45720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b) Great Wall of   </a:t>
            </a:r>
          </a:p>
          <a:p>
            <a:pPr marL="457200" indent="-45720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China</a:t>
            </a:r>
          </a:p>
          <a:p>
            <a:pPr marL="457200" indent="-45720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c) Berlin Wall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81000" y="4114800"/>
            <a:ext cx="1752600" cy="22159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3800" dirty="0" smtClean="0">
                <a:solidFill>
                  <a:schemeClr val="bg1"/>
                </a:solidFill>
                <a:effectLst>
                  <a:glow rad="101600">
                    <a:srgbClr val="CC0066">
                      <a:alpha val="60000"/>
                    </a:srgbClr>
                  </a:glow>
                </a:effectLst>
                <a:latin typeface="Bog Standard" pitchFamily="2" charset="0"/>
              </a:rPr>
              <a:t>C</a:t>
            </a:r>
            <a:endParaRPr lang="en-US" sz="4000" dirty="0" smtClean="0">
              <a:solidFill>
                <a:schemeClr val="bg1"/>
              </a:solidFill>
              <a:effectLst>
                <a:glow rad="101600">
                  <a:srgbClr val="CC0066">
                    <a:alpha val="60000"/>
                  </a:srgbClr>
                </a:glow>
              </a:effectLst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038600" y="304800"/>
            <a:ext cx="315342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Monuments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33400" y="5181600"/>
            <a:ext cx="70104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tabLst>
                <a:tab pos="3206750" algn="l"/>
              </a:tabLst>
            </a:pPr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a-Seattle  b-San Francisco</a:t>
            </a:r>
          </a:p>
          <a:p>
            <a:pPr algn="ctr">
              <a:tabLst>
                <a:tab pos="3206750" algn="l"/>
              </a:tabLst>
            </a:pPr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c-Philadelphia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95600" y="1447800"/>
            <a:ext cx="6248400" cy="32008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Identify the city in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which each of these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is located:</a:t>
            </a:r>
          </a:p>
          <a:p>
            <a:pPr marL="742950" indent="-742950">
              <a:spcBef>
                <a:spcPts val="1200"/>
              </a:spcBef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Space Needle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Golden Gate Bridge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Independence Hall</a:t>
            </a:r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038600" y="533400"/>
            <a:ext cx="315342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Monuments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57200" y="5410200"/>
            <a:ext cx="74676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Washington, DC</a:t>
            </a:r>
            <a:endParaRPr lang="en-US" sz="8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2667000" y="1219200"/>
            <a:ext cx="6477000" cy="38164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 Where am I?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/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-WWII Memorial</a:t>
            </a:r>
          </a:p>
          <a:p>
            <a:pPr marL="742950" indent="-742950"/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-Smithsonian Institute</a:t>
            </a:r>
          </a:p>
          <a:p>
            <a:pPr marL="742950" indent="-742950"/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-J. Edgar Hoover Bldg.</a:t>
            </a:r>
          </a:p>
          <a:p>
            <a:pPr marL="742950" indent="-742950"/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-The Mall</a:t>
            </a:r>
          </a:p>
          <a:p>
            <a:pPr marL="742950" indent="-742950"/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-Reflecting Pool</a:t>
            </a:r>
          </a:p>
          <a:p>
            <a:pPr marL="742950" indent="-742950"/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-Lincoln Memorial</a:t>
            </a:r>
          </a:p>
          <a:p>
            <a:pPr marL="742950" indent="-742950"/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-Arlington National Cemetery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038600" y="457200"/>
            <a:ext cx="315342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Monuments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2" action="ppaction://hlinksldjump" highlightClick="1">
              <a:snd r:embed="rId3" name="nyuk.wav"/>
            </a:hlinkClick>
          </p:cNvPr>
          <p:cNvSpPr/>
          <p:nvPr/>
        </p:nvSpPr>
        <p:spPr>
          <a:xfrm>
            <a:off x="10668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2" action="ppaction://hlinksldjump" highlightClick="1">
              <a:snd r:embed="rId3" name="nyuk.wav"/>
            </a:hlinkClick>
          </p:cNvPr>
          <p:cNvSpPr/>
          <p:nvPr/>
        </p:nvSpPr>
        <p:spPr>
          <a:xfrm>
            <a:off x="990600" y="44196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304800"/>
            <a:ext cx="6096000" cy="51398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Which of these DOES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God require in the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First Commandment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according the </a:t>
            </a:r>
            <a:r>
              <a:rPr lang="en-US" sz="3200" dirty="0" err="1" smtClean="0">
                <a:solidFill>
                  <a:schemeClr val="bg1"/>
                </a:solidFill>
                <a:latin typeface="Bog Standard" pitchFamily="2" charset="0"/>
              </a:rPr>
              <a:t>catechsim</a:t>
            </a: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?</a:t>
            </a:r>
          </a:p>
          <a:p>
            <a:endParaRPr lang="en-US" dirty="0" smtClean="0">
              <a:solidFill>
                <a:schemeClr val="bg1"/>
              </a:solidFill>
              <a:latin typeface="Bog Standard" pitchFamily="2" charset="0"/>
            </a:endParaRP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Fear Him</a:t>
            </a: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Love Him</a:t>
            </a: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Serve Him</a:t>
            </a: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Worship Him</a:t>
            </a:r>
          </a:p>
          <a:p>
            <a:pPr marL="514350" indent="-5143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Trust Him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971800" y="5257800"/>
            <a:ext cx="43434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a b e</a:t>
            </a:r>
            <a:endParaRPr lang="en-US" sz="1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362200" y="5486400"/>
            <a:ext cx="59900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1</a:t>
            </a:r>
            <a:r>
              <a:rPr lang="en-US" sz="48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st</a:t>
            </a:r>
            <a:r>
              <a:rPr lang="en-US" sz="4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Commandment</a:t>
            </a:r>
            <a:endParaRPr lang="en-US" sz="48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66800" y="2895600"/>
            <a:ext cx="6019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You shall have  _____    _______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 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_________  _________ me.</a:t>
            </a:r>
            <a:endParaRPr lang="en-US" sz="3200" b="1" dirty="0">
              <a:solidFill>
                <a:srgbClr val="00FF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810000" y="2819400"/>
            <a:ext cx="8382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no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7010400" y="10668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696200" y="53340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5105400" y="2819400"/>
            <a:ext cx="1752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other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219200" y="3810000"/>
            <a:ext cx="1905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gods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838200" y="1219200"/>
            <a:ext cx="599003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The 1</a:t>
            </a:r>
            <a:r>
              <a:rPr lang="en-US" sz="4800" b="1" baseline="30000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st</a:t>
            </a:r>
            <a:r>
              <a:rPr lang="en-US" sz="4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 Commandment</a:t>
            </a:r>
            <a:endParaRPr lang="en-US" sz="48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124200" y="3810000"/>
            <a:ext cx="1905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before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  <p:bldP spid="9" grpId="0"/>
      <p:bldP spid="13" grpId="0"/>
      <p:bldP spid="1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1371600"/>
            <a:ext cx="6324600" cy="41857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We should fear, love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and trust God above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all things because He is: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Powerful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Awesome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In command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God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Worthy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04800" y="3581400"/>
            <a:ext cx="18288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e</a:t>
            </a:r>
            <a:endParaRPr lang="en-US" sz="4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71800" y="1371600"/>
            <a:ext cx="5280613" cy="30469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To TRUST God means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you will rely upon: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His power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His position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His will</a:t>
            </a:r>
          </a:p>
          <a:p>
            <a:pPr marL="514350" indent="-5143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His promises</a:t>
            </a:r>
            <a:endParaRPr lang="en-US" sz="32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191000" y="4211122"/>
            <a:ext cx="22098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d</a:t>
            </a:r>
            <a:endParaRPr lang="en-US" sz="6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533400"/>
            <a:ext cx="5756704" cy="535531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does God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forbid in the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First Commandment?</a:t>
            </a:r>
          </a:p>
          <a:p>
            <a:endParaRPr lang="en-US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 forbids me to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put __________ or 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 ahead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of Him.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962400" y="3276600"/>
            <a:ext cx="2590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anyone</a:t>
            </a:r>
            <a:endParaRPr lang="en-US" sz="44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772400" y="60960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2743200" y="4419600"/>
            <a:ext cx="3048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anything</a:t>
            </a:r>
            <a:endParaRPr lang="en-US" sz="28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657600" y="1143000"/>
            <a:ext cx="4692137" cy="40626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We are to </a:t>
            </a:r>
          </a:p>
          <a:p>
            <a:endParaRPr lang="en-US" sz="1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</a:t>
            </a:r>
          </a:p>
          <a:p>
            <a:endParaRPr lang="en-US" sz="1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___________</a:t>
            </a:r>
          </a:p>
          <a:p>
            <a:endParaRPr lang="en-US" sz="1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and __________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 . . 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657600" y="1828800"/>
            <a:ext cx="2895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fear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733800" y="2590800"/>
            <a:ext cx="2743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love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648200" y="3352800"/>
            <a:ext cx="2895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trust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9" grpId="0"/>
      <p:bldP spid="1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667000" y="304800"/>
            <a:ext cx="6477000" cy="54784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 following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statements is most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accurate?</a:t>
            </a:r>
          </a:p>
          <a:p>
            <a:endParaRPr lang="en-US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All of God’s law is</a:t>
            </a:r>
          </a:p>
          <a:p>
            <a:pPr marL="742950" indent="-742950"/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  found in the 10 C’s.</a:t>
            </a:r>
          </a:p>
          <a:p>
            <a:pPr marL="742950" indent="-742950"/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b) The 10 C’s contain</a:t>
            </a:r>
          </a:p>
          <a:p>
            <a:pPr marL="742950" indent="-742950"/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  all of God’s law</a:t>
            </a:r>
          </a:p>
          <a:p>
            <a:pPr marL="742950" indent="-742950"/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c) The 10 C’s are a </a:t>
            </a:r>
          </a:p>
          <a:p>
            <a:pPr marL="742950" indent="-742950"/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  good summary of</a:t>
            </a:r>
          </a:p>
          <a:p>
            <a:pPr marL="742950" indent="-742950"/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   God’s law.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3962400"/>
            <a:ext cx="2438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28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61722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848600" y="60960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895600" y="228600"/>
            <a:ext cx="5987537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words in our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lesson help us under-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stand the difference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between ‘fearing God’ and ‘being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afraid’ of Him? (Give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at least one)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0" y="4267200"/>
            <a:ext cx="91440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chemeClr val="bg1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“FEAR” here has to do with </a:t>
            </a:r>
            <a:r>
              <a:rPr lang="en-US" sz="4000" dirty="0" smtClean="0">
                <a:solidFill>
                  <a:srgbClr val="00FF00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worship,</a:t>
            </a:r>
            <a:r>
              <a:rPr lang="en-US" sz="4000" dirty="0" smtClean="0"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 </a:t>
            </a:r>
            <a:r>
              <a:rPr lang="en-US" sz="4000" u="sng" dirty="0" smtClean="0">
                <a:solidFill>
                  <a:srgbClr val="00FF00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reverence</a:t>
            </a:r>
            <a:r>
              <a:rPr lang="en-US" sz="4000" dirty="0" smtClean="0">
                <a:solidFill>
                  <a:srgbClr val="00FF00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 </a:t>
            </a:r>
            <a:r>
              <a:rPr lang="en-US" sz="4000" dirty="0" smtClean="0">
                <a:solidFill>
                  <a:schemeClr val="bg1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and</a:t>
            </a:r>
            <a:r>
              <a:rPr lang="en-US" sz="4000" dirty="0" smtClean="0">
                <a:solidFill>
                  <a:srgbClr val="0000FF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 </a:t>
            </a:r>
            <a:r>
              <a:rPr lang="en-US" sz="4000" u="sng" dirty="0" smtClean="0">
                <a:solidFill>
                  <a:srgbClr val="00FF00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awe</a:t>
            </a:r>
            <a:endParaRPr lang="en-US" sz="1200" u="sng" dirty="0">
              <a:solidFill>
                <a:srgbClr val="00FF00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1219200"/>
            <a:ext cx="60198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Trusting God has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 do with relying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on His ___________.</a:t>
            </a:r>
            <a:endParaRPr lang="en-US" sz="20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648200" y="2667000"/>
            <a:ext cx="3124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promises</a:t>
            </a:r>
            <a:endParaRPr lang="en-US" sz="40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852</TotalTime>
  <Words>579</Words>
  <Application>Microsoft Office PowerPoint</Application>
  <PresentationFormat>On-screen Show (4:3)</PresentationFormat>
  <Paragraphs>263</Paragraphs>
  <Slides>21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156</cp:revision>
  <dcterms:created xsi:type="dcterms:W3CDTF">2008-10-17T16:50:40Z</dcterms:created>
  <dcterms:modified xsi:type="dcterms:W3CDTF">2010-05-21T16:55:01Z</dcterms:modified>
</cp:coreProperties>
</file>

<file path=docProps/thumbnail.jpeg>
</file>