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sldIdLst>
    <p:sldId id="256" r:id="rId2"/>
    <p:sldId id="257" r:id="rId3"/>
    <p:sldId id="282" r:id="rId4"/>
    <p:sldId id="283" r:id="rId5"/>
    <p:sldId id="284" r:id="rId6"/>
    <p:sldId id="285" r:id="rId7"/>
    <p:sldId id="286" r:id="rId8"/>
    <p:sldId id="287" r:id="rId9"/>
    <p:sldId id="288" r:id="rId10"/>
    <p:sldId id="289" r:id="rId11"/>
    <p:sldId id="290" r:id="rId12"/>
    <p:sldId id="291" r:id="rId13"/>
    <p:sldId id="292" r:id="rId14"/>
    <p:sldId id="293" r:id="rId15"/>
    <p:sldId id="294" r:id="rId16"/>
    <p:sldId id="295" r:id="rId17"/>
    <p:sldId id="296" r:id="rId18"/>
    <p:sldId id="275" r:id="rId19"/>
    <p:sldId id="297" r:id="rId20"/>
    <p:sldId id="276" r:id="rId21"/>
    <p:sldId id="277" r:id="rId2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00FF00"/>
    <a:srgbClr val="990099"/>
    <a:srgbClr val="FF6600"/>
    <a:srgbClr val="CC00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11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media/audio1.wav>
</file>

<file path=ppt/media/audio2.wav>
</file>

<file path=ppt/media/audio3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7963ADA-153E-4450-9715-37A3C97EC748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332C6CB-8386-4D0F-AD7F-48B44254943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7.xml"/><Relationship Id="rId13" Type="http://schemas.openxmlformats.org/officeDocument/2006/relationships/slide" Target="slide12.xml"/><Relationship Id="rId18" Type="http://schemas.openxmlformats.org/officeDocument/2006/relationships/slide" Target="slide19.xml"/><Relationship Id="rId3" Type="http://schemas.openxmlformats.org/officeDocument/2006/relationships/slide" Target="slide2.xml"/><Relationship Id="rId7" Type="http://schemas.openxmlformats.org/officeDocument/2006/relationships/slide" Target="slide18.xml"/><Relationship Id="rId12" Type="http://schemas.openxmlformats.org/officeDocument/2006/relationships/slide" Target="slide8.xml"/><Relationship Id="rId17" Type="http://schemas.openxmlformats.org/officeDocument/2006/relationships/slide" Target="slide13.xml"/><Relationship Id="rId2" Type="http://schemas.openxmlformats.org/officeDocument/2006/relationships/notesSlide" Target="../notesSlides/notesSlide1.xml"/><Relationship Id="rId16" Type="http://schemas.openxmlformats.org/officeDocument/2006/relationships/slide" Target="slide9.xml"/><Relationship Id="rId20" Type="http://schemas.openxmlformats.org/officeDocument/2006/relationships/audio" Target="../media/audio1.wav"/><Relationship Id="rId1" Type="http://schemas.openxmlformats.org/officeDocument/2006/relationships/slideLayout" Target="../slideLayouts/slideLayout1.xml"/><Relationship Id="rId6" Type="http://schemas.openxmlformats.org/officeDocument/2006/relationships/slide" Target="slide14.xml"/><Relationship Id="rId11" Type="http://schemas.openxmlformats.org/officeDocument/2006/relationships/slide" Target="slide4.xml"/><Relationship Id="rId5" Type="http://schemas.openxmlformats.org/officeDocument/2006/relationships/slide" Target="slide10.xml"/><Relationship Id="rId15" Type="http://schemas.openxmlformats.org/officeDocument/2006/relationships/slide" Target="slide5.xml"/><Relationship Id="rId10" Type="http://schemas.openxmlformats.org/officeDocument/2006/relationships/slide" Target="slide15.xml"/><Relationship Id="rId19" Type="http://schemas.openxmlformats.org/officeDocument/2006/relationships/slide" Target="slide20.xml"/><Relationship Id="rId4" Type="http://schemas.openxmlformats.org/officeDocument/2006/relationships/slide" Target="slide6.xml"/><Relationship Id="rId9" Type="http://schemas.openxmlformats.org/officeDocument/2006/relationships/slide" Target="slide11.xml"/><Relationship Id="rId14" Type="http://schemas.openxmlformats.org/officeDocument/2006/relationships/slide" Target="slide1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2.wav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slide" Target="slide17.xm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2.wav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2514600" y="0"/>
            <a:ext cx="21590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4724400" y="0"/>
            <a:ext cx="2184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6934200" y="0"/>
            <a:ext cx="22098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 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9" name="Rounded Rectangle 8">
            <a:hlinkClick r:id="rId3" action="ppaction://hlinksldjump"/>
          </p:cNvPr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Rounded Rectangle 9">
            <a:hlinkClick r:id="rId4" action="ppaction://hlinksldjump"/>
          </p:cNvPr>
          <p:cNvSpPr/>
          <p:nvPr/>
        </p:nvSpPr>
        <p:spPr>
          <a:xfrm>
            <a:off x="2463800" y="990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1" name="Rounded Rectangle 10">
            <a:hlinkClick r:id="rId5" action="ppaction://hlinksldjump"/>
          </p:cNvPr>
          <p:cNvSpPr/>
          <p:nvPr/>
        </p:nvSpPr>
        <p:spPr>
          <a:xfrm>
            <a:off x="4699000" y="990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2" name="Rounded Rectangle 11">
            <a:hlinkClick r:id="rId6" action="ppaction://hlinksldjump"/>
          </p:cNvPr>
          <p:cNvSpPr/>
          <p:nvPr/>
        </p:nvSpPr>
        <p:spPr>
          <a:xfrm>
            <a:off x="6934200" y="990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3" name="Rounded Rectangle 12">
            <a:hlinkClick r:id="rId7" action="ppaction://hlinksldjump"/>
          </p:cNvPr>
          <p:cNvSpPr/>
          <p:nvPr/>
        </p:nvSpPr>
        <p:spPr>
          <a:xfrm>
            <a:off x="0" y="2133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4" name="Rounded Rectangle 13">
            <a:hlinkClick r:id="rId8" action="ppaction://hlinksldjump"/>
          </p:cNvPr>
          <p:cNvSpPr/>
          <p:nvPr/>
        </p:nvSpPr>
        <p:spPr>
          <a:xfrm>
            <a:off x="2463800" y="2133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5" name="Rounded Rectangle 14">
            <a:hlinkClick r:id="rId9" action="ppaction://hlinksldjump"/>
          </p:cNvPr>
          <p:cNvSpPr/>
          <p:nvPr/>
        </p:nvSpPr>
        <p:spPr>
          <a:xfrm>
            <a:off x="4699000" y="2133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6" name="Rounded Rectangle 15">
            <a:hlinkClick r:id="rId10" action="ppaction://hlinksldjump"/>
          </p:cNvPr>
          <p:cNvSpPr/>
          <p:nvPr/>
        </p:nvSpPr>
        <p:spPr>
          <a:xfrm>
            <a:off x="6934200" y="2133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7" name="Rounded Rectangle 16">
            <a:hlinkClick r:id="rId11" action="ppaction://hlinksldjump"/>
          </p:cNvPr>
          <p:cNvSpPr/>
          <p:nvPr/>
        </p:nvSpPr>
        <p:spPr>
          <a:xfrm>
            <a:off x="0" y="3276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8" name="Rounded Rectangle 17">
            <a:hlinkClick r:id="rId12" action="ppaction://hlinksldjump"/>
          </p:cNvPr>
          <p:cNvSpPr/>
          <p:nvPr/>
        </p:nvSpPr>
        <p:spPr>
          <a:xfrm>
            <a:off x="2463800" y="3276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9" name="Rounded Rectangle 18">
            <a:hlinkClick r:id="rId13" action="ppaction://hlinksldjump"/>
          </p:cNvPr>
          <p:cNvSpPr/>
          <p:nvPr/>
        </p:nvSpPr>
        <p:spPr>
          <a:xfrm>
            <a:off x="4699000" y="3276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0" name="Rounded Rectangle 19">
            <a:hlinkClick r:id="rId14" action="ppaction://hlinksldjump"/>
          </p:cNvPr>
          <p:cNvSpPr/>
          <p:nvPr/>
        </p:nvSpPr>
        <p:spPr>
          <a:xfrm>
            <a:off x="6934200" y="3276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1" name="Rounded Rectangle 20">
            <a:hlinkClick r:id="rId15" action="ppaction://hlinksldjump"/>
          </p:cNvPr>
          <p:cNvSpPr/>
          <p:nvPr/>
        </p:nvSpPr>
        <p:spPr>
          <a:xfrm>
            <a:off x="0" y="4419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2" name="Rounded Rectangle 21">
            <a:hlinkClick r:id="rId16" action="ppaction://hlinksldjump"/>
          </p:cNvPr>
          <p:cNvSpPr/>
          <p:nvPr/>
        </p:nvSpPr>
        <p:spPr>
          <a:xfrm>
            <a:off x="2463800" y="4419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3" name="Rounded Rectangle 22">
            <a:hlinkClick r:id="rId17" action="ppaction://hlinksldjump"/>
          </p:cNvPr>
          <p:cNvSpPr/>
          <p:nvPr/>
        </p:nvSpPr>
        <p:spPr>
          <a:xfrm>
            <a:off x="4699000" y="4419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4" name="Rounded Rectangle 23">
            <a:hlinkClick r:id="rId18" action="ppaction://hlinksldjump"/>
          </p:cNvPr>
          <p:cNvSpPr/>
          <p:nvPr/>
        </p:nvSpPr>
        <p:spPr>
          <a:xfrm>
            <a:off x="6934200" y="4419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9" name="Smiley Face 28">
            <a:hlinkClick r:id="rId19" action="ppaction://hlinksldjump">
              <a:snd r:embed="rId20" name="ENTRANCE.WAV"/>
            </a:hlinkClick>
          </p:cNvPr>
          <p:cNvSpPr/>
          <p:nvPr/>
        </p:nvSpPr>
        <p:spPr>
          <a:xfrm>
            <a:off x="4648200" y="5715000"/>
            <a:ext cx="914400" cy="838200"/>
          </a:xfrm>
          <a:prstGeom prst="smileyFace">
            <a:avLst/>
          </a:prstGeom>
          <a:solidFill>
            <a:srgbClr val="FFFF00"/>
          </a:solidFill>
          <a:ln>
            <a:solidFill>
              <a:schemeClr val="tx1"/>
            </a:solidFill>
          </a:ln>
          <a:effectLst>
            <a:glow rad="101600">
              <a:srgbClr val="00FF00">
                <a:alpha val="60000"/>
              </a:srgbClr>
            </a:glow>
          </a:effectLst>
          <a:scene3d>
            <a:camera prst="orthographicFront"/>
            <a:lightRig rig="threePt" dir="t"/>
          </a:scene3d>
          <a:sp3d>
            <a:bevelT prst="angl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TextBox 29"/>
          <p:cNvSpPr txBox="1"/>
          <p:nvPr/>
        </p:nvSpPr>
        <p:spPr>
          <a:xfrm>
            <a:off x="5786991" y="5791200"/>
            <a:ext cx="33570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FFFF00"/>
                </a:solidFill>
                <a:latin typeface="Boring Lesson" pitchFamily="2" charset="0"/>
              </a:rPr>
              <a:t>RiskIT</a:t>
            </a:r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!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228600" y="6096000"/>
            <a:ext cx="405912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Lesson 10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914400" y="5562600"/>
            <a:ext cx="256833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err="1" smtClean="0">
                <a:solidFill>
                  <a:schemeClr val="bg1"/>
                </a:solidFill>
                <a:latin typeface="Sound ttnorm" pitchFamily="2" charset="0"/>
              </a:rPr>
              <a:t>Confirm</a:t>
            </a:r>
            <a:r>
              <a:rPr lang="en-US" sz="3600" dirty="0" err="1" smtClean="0">
                <a:solidFill>
                  <a:srgbClr val="00FF00"/>
                </a:solidFill>
                <a:latin typeface="Arial Black" pitchFamily="34" charset="0"/>
              </a:rPr>
              <a:t>IT</a:t>
            </a:r>
            <a:r>
              <a:rPr lang="en-US" sz="3600" dirty="0" smtClean="0">
                <a:solidFill>
                  <a:srgbClr val="00FF00"/>
                </a:solidFill>
                <a:latin typeface="Arial Black" pitchFamily="34" charset="0"/>
              </a:rPr>
              <a:t>!</a:t>
            </a:r>
            <a:endParaRPr lang="en-US" sz="3600" dirty="0">
              <a:solidFill>
                <a:srgbClr val="00FF00"/>
              </a:solidFill>
              <a:latin typeface="Sound ttnorm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114800" y="304800"/>
            <a:ext cx="423545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Ephesians 5:1-2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953000" y="4495800"/>
            <a:ext cx="15240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rgbClr val="FF0000"/>
                </a:soli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B</a:t>
            </a:r>
            <a:endParaRPr lang="en-US" sz="4000" dirty="0">
              <a:solidFill>
                <a:srgbClr val="FF0000"/>
              </a:solidFill>
              <a:effectLst>
                <a:glow rad="139700">
                  <a:schemeClr val="accent6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590800" y="1295400"/>
            <a:ext cx="6742551" cy="31700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Who are we to imitate?</a:t>
            </a: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Our friends	</a:t>
            </a: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God</a:t>
            </a: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Our parents</a:t>
            </a: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Good people</a:t>
            </a: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The Catholic Saints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	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6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819400" y="2895600"/>
            <a:ext cx="23622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love</a:t>
            </a:r>
            <a:endParaRPr lang="en-US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2743200" y="2286000"/>
            <a:ext cx="5718232" cy="30469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We are to live a life of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__________ just as 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_____________ loved us.</a:t>
            </a:r>
          </a:p>
          <a:p>
            <a:pPr marL="514350" indent="-514350">
              <a:buAutoNum type="alphaLcParenR"/>
            </a:pPr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505200" y="1066800"/>
            <a:ext cx="423545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Ephesians 5:1-2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2895600" y="3886200"/>
            <a:ext cx="28956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Christ</a:t>
            </a:r>
            <a:endParaRPr lang="en-US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  <p:bldP spid="12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28600" y="3733800"/>
            <a:ext cx="19812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8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B</a:t>
            </a:r>
            <a:endParaRPr lang="en-US" sz="44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2667000" y="1371600"/>
            <a:ext cx="6268063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The 4</a:t>
            </a:r>
            <a:r>
              <a:rPr lang="en-US" sz="3200" baseline="30000" dirty="0" smtClean="0">
                <a:solidFill>
                  <a:schemeClr val="bg1"/>
                </a:solidFill>
                <a:latin typeface="Bog Standard" pitchFamily="2" charset="0"/>
              </a:rPr>
              <a:t>th</a:t>
            </a: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Commandment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is the first commandment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with: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a </a:t>
            </a: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Requirement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a Promise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Strings attached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a guarantee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114800" y="304800"/>
            <a:ext cx="423545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Ephesians 6:1-4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200400" y="2133600"/>
            <a:ext cx="38100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exasperate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2895600" y="1600200"/>
            <a:ext cx="5846472" cy="39703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“Fathers, do not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________________ your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children; instead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bring them up in the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_____________ and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___________ of the 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Lord.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114800" y="304800"/>
            <a:ext cx="423545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Ephesians 6:1-4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2895600" y="3733800"/>
            <a:ext cx="38100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training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514600" y="4267200"/>
            <a:ext cx="38100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instruction</a:t>
            </a:r>
            <a:endParaRPr lang="en-US" sz="12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  <p:bldP spid="9" grpId="0"/>
      <p:bldP spid="13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800600" y="381000"/>
            <a:ext cx="207781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Fashion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590800" y="4191000"/>
            <a:ext cx="655320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Shoes</a:t>
            </a:r>
            <a:endParaRPr lang="en-US" sz="7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590800" y="1447800"/>
            <a:ext cx="6248400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Wing Tips</a:t>
            </a:r>
          </a:p>
          <a:p>
            <a:pPr algn="ct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have to do with</a:t>
            </a:r>
          </a:p>
          <a:p>
            <a:pPr algn="ct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article</a:t>
            </a:r>
          </a:p>
          <a:p>
            <a:pPr algn="ct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of clothing?</a:t>
            </a:r>
            <a:endParaRPr lang="en-US" sz="2000" dirty="0" smtClean="0">
              <a:solidFill>
                <a:srgbClr val="00B0F0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895600" y="1371600"/>
            <a:ext cx="4953000" cy="50629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1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In what decade </a:t>
            </a:r>
            <a:r>
              <a:rPr lang="en-US" sz="3600" dirty="0" err="1" smtClean="0">
                <a:solidFill>
                  <a:schemeClr val="bg1"/>
                </a:solidFill>
                <a:latin typeface="Bog Standard" pitchFamily="2" charset="0"/>
              </a:rPr>
              <a:t>did“leisure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suits” come and go?</a:t>
            </a:r>
          </a:p>
          <a:p>
            <a:pPr marL="742950" indent="-742950"/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50’s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60’s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70’s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80’s</a:t>
            </a:r>
          </a:p>
          <a:p>
            <a:pPr marL="742950" indent="-742950"/>
            <a:endParaRPr lang="en-US" sz="24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0" y="4343400"/>
            <a:ext cx="2514600" cy="18620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1500" dirty="0" smtClean="0">
                <a:solidFill>
                  <a:schemeClr val="bg1"/>
                </a:solidFill>
                <a:effectLst>
                  <a:glow rad="101600">
                    <a:schemeClr val="bg2">
                      <a:alpha val="60000"/>
                    </a:schemeClr>
                  </a:glow>
                </a:effectLst>
                <a:latin typeface="Bog Standard" pitchFamily="2" charset="0"/>
              </a:rPr>
              <a:t>C</a:t>
            </a:r>
            <a:endParaRPr lang="en-US" sz="4000" dirty="0" smtClean="0">
              <a:solidFill>
                <a:schemeClr val="bg1"/>
              </a:solidFill>
              <a:effectLst>
                <a:glow rad="101600">
                  <a:schemeClr val="bg2">
                    <a:alpha val="6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4572000" y="609600"/>
            <a:ext cx="207781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Fashion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0" y="3886200"/>
            <a:ext cx="26670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tabLst>
                <a:tab pos="3206750" algn="l"/>
              </a:tabLst>
            </a:pPr>
            <a:r>
              <a:rPr lang="en-US" sz="138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C</a:t>
            </a:r>
            <a:endParaRPr lang="en-US" sz="7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895600" y="1295400"/>
            <a:ext cx="624840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Of these countries, which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is most commonly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associated with plaid?</a:t>
            </a:r>
          </a:p>
          <a:p>
            <a:endParaRPr lang="en-US" sz="3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Iraq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Iran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Scotland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Turkey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Russia</a:t>
            </a:r>
            <a:endParaRPr lang="en-US" sz="24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4572000" y="457200"/>
            <a:ext cx="207781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Fashion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52400" y="3886200"/>
            <a:ext cx="22098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A</a:t>
            </a:r>
            <a:endParaRPr lang="en-US" sz="8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TextBox 18"/>
          <p:cNvSpPr txBox="1"/>
          <p:nvPr/>
        </p:nvSpPr>
        <p:spPr>
          <a:xfrm>
            <a:off x="3124200" y="990600"/>
            <a:ext cx="6019800" cy="48013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Which of these is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NOT a famous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fashion design brand?</a:t>
            </a:r>
            <a:b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</a:br>
            <a:endParaRPr lang="en-US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err="1" smtClean="0">
                <a:solidFill>
                  <a:schemeClr val="bg1"/>
                </a:solidFill>
                <a:latin typeface="Bog Standard" pitchFamily="2" charset="0"/>
              </a:rPr>
              <a:t>Belushi</a:t>
            </a:r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Versace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Polo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Levi Strauss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Dior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648200" y="304800"/>
            <a:ext cx="207781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Fashion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3" action="ppaction://hlinksldjump" highlightClick="1">
              <a:snd r:embed="rId4" name="nyuk.wav"/>
            </a:hlinkClick>
          </p:cNvPr>
          <p:cNvSpPr/>
          <p:nvPr/>
        </p:nvSpPr>
        <p:spPr>
          <a:xfrm>
            <a:off x="990600" y="42672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>
    <p:sndAc>
      <p:stSnd>
        <p:snd r:embed="rId2" name="ENTRANCE.WAV"/>
      </p:stSnd>
    </p:sndAc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3" action="ppaction://hlinksldjump" highlightClick="1">
              <a:snd r:embed="rId4" name="nyuk.wav"/>
            </a:hlinkClick>
          </p:cNvPr>
          <p:cNvSpPr/>
          <p:nvPr/>
        </p:nvSpPr>
        <p:spPr>
          <a:xfrm>
            <a:off x="1066800" y="43434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>
    <p:sndAc>
      <p:stSnd>
        <p:snd r:embed="rId2" name="ENTRANCE.WAV"/>
      </p:stSnd>
    </p:sndAc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743200" y="457200"/>
            <a:ext cx="6096000" cy="32316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True or False?</a:t>
            </a:r>
          </a:p>
          <a:p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The Fourth Commandment is about honoring parents; other authority figures are not included in this command.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667000" y="3657600"/>
            <a:ext cx="60198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5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false</a:t>
            </a:r>
            <a:endParaRPr lang="en-US" sz="11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Lightning Bolt 4"/>
          <p:cNvSpPr/>
          <p:nvPr/>
        </p:nvSpPr>
        <p:spPr>
          <a:xfrm>
            <a:off x="914400" y="304800"/>
            <a:ext cx="7620000" cy="5867400"/>
          </a:xfrm>
          <a:prstGeom prst="lightningBol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524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1143000" y="685800"/>
            <a:ext cx="7067063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Risk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Add up your total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points and determine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how much you will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risk on this category:</a:t>
            </a:r>
            <a:endParaRPr lang="en-US" sz="6000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362200" y="5257800"/>
            <a:ext cx="1927131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0" b="1" dirty="0" smtClean="0">
                <a:solidFill>
                  <a:srgbClr val="00FF00"/>
                </a:solidFill>
                <a:effectLst>
                  <a:glow rad="101600">
                    <a:schemeClr val="bg1">
                      <a:alpha val="6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Q59</a:t>
            </a:r>
            <a:endParaRPr lang="en-US" sz="8000" b="1" dirty="0">
              <a:solidFill>
                <a:srgbClr val="00FF00"/>
              </a:solidFill>
              <a:effectLst>
                <a:glow rad="101600">
                  <a:schemeClr val="bg1">
                    <a:alpha val="60000"/>
                  </a:schemeClr>
                </a:glow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Action Button: Forward or Next 5">
            <a:hlinkClick r:id="" action="ppaction://hlinkshowjump?jump=nextslide" highlightClick="1"/>
          </p:cNvPr>
          <p:cNvSpPr/>
          <p:nvPr/>
        </p:nvSpPr>
        <p:spPr>
          <a:xfrm>
            <a:off x="1295400" y="5486400"/>
            <a:ext cx="838200" cy="762000"/>
          </a:xfrm>
          <a:prstGeom prst="actionButtonForwardNext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after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533400" y="2514600"/>
            <a:ext cx="8610600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rgbClr val="00FF00"/>
                </a:solidFill>
              </a:rPr>
              <a:t>I should _________ my father and mother because God has placed them over me for my __________, emotional, and ______________</a:t>
            </a:r>
          </a:p>
          <a:p>
            <a:r>
              <a:rPr lang="en-US" sz="3200" b="1" dirty="0" smtClean="0">
                <a:solidFill>
                  <a:srgbClr val="00FF00"/>
                </a:solidFill>
              </a:rPr>
              <a:t>welfare.</a:t>
            </a:r>
            <a:endParaRPr lang="en-US" sz="3200" b="1" dirty="0">
              <a:solidFill>
                <a:srgbClr val="00FF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286000" y="2514600"/>
            <a:ext cx="16002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honor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1" name="Oval 10"/>
          <p:cNvSpPr/>
          <p:nvPr/>
        </p:nvSpPr>
        <p:spPr>
          <a:xfrm>
            <a:off x="4267200" y="990600"/>
            <a:ext cx="1066800" cy="1066800"/>
          </a:xfrm>
          <a:prstGeom prst="ellipse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Boring Lesson" pitchFamily="2" charset="0"/>
              </a:rPr>
              <a:t>a</a:t>
            </a:r>
            <a:endParaRPr lang="en-US" sz="54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Boring Lesson" pitchFamily="2" charset="0"/>
            </a:endParaRPr>
          </a:p>
        </p:txBody>
      </p:sp>
      <p:sp>
        <p:nvSpPr>
          <p:cNvPr id="12" name="Action Button: Back or Previous 11">
            <a:hlinkClick r:id="" action="ppaction://hlinkshowjump?jump=firstslide" highlightClick="1">
              <a:snd r:embed="rId2" name="thtsall.wav"/>
            </a:hlinkClick>
          </p:cNvPr>
          <p:cNvSpPr/>
          <p:nvPr/>
        </p:nvSpPr>
        <p:spPr>
          <a:xfrm>
            <a:off x="7315200" y="5410200"/>
            <a:ext cx="990600" cy="990600"/>
          </a:xfrm>
          <a:prstGeom prst="actionButtonBackPrevious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609600" y="3505200"/>
            <a:ext cx="20574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physical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5410200" y="3505200"/>
            <a:ext cx="2895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spiritual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1905000" y="762000"/>
            <a:ext cx="2103461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8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Q59</a:t>
            </a:r>
            <a:endParaRPr lang="en-US" sz="8800" b="1" dirty="0">
              <a:solidFill>
                <a:srgbClr val="00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11" grpId="0" build="allAtOnce" animBg="1"/>
      <p:bldP spid="9" grpId="0"/>
      <p:bldP spid="13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381000"/>
            <a:ext cx="5849678" cy="467820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Which of these actions 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help us to honor our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parents?</a:t>
            </a:r>
          </a:p>
          <a:p>
            <a:endParaRPr lang="en-US" sz="1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Love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Respect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Obey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Serve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Cooperate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Trust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381000" y="5411450"/>
            <a:ext cx="72390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4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all of the above!</a:t>
            </a:r>
            <a:endParaRPr lang="en-US" sz="20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048000" y="914400"/>
            <a:ext cx="5410200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When might you actually disobey your parents “with God’s permission”?</a:t>
            </a:r>
            <a:endParaRPr lang="en-US" sz="32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0" y="3733800"/>
            <a:ext cx="9144000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When they ask you</a:t>
            </a:r>
          </a:p>
          <a:p>
            <a:pPr algn="ctr"/>
            <a:r>
              <a:rPr lang="en-US" sz="44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to do something sinful</a:t>
            </a:r>
            <a:endParaRPr lang="en-US" sz="16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3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971800" y="457200"/>
            <a:ext cx="6172200" cy="47089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True or False:</a:t>
            </a:r>
            <a:b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</a:br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Honoring parents is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important, but it’s not so bad to talk about them with a little disrespect when with friends. Everybody seems to do that.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3048000" y="5334000"/>
            <a:ext cx="39624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false!</a:t>
            </a:r>
            <a:endParaRPr lang="en-US" sz="72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352800" y="762000"/>
            <a:ext cx="5454137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Family starts: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With God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At conception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With parents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At birth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267200" y="4038600"/>
            <a:ext cx="28956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800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A</a:t>
            </a:r>
            <a:endParaRPr lang="en-US" sz="3200" dirty="0">
              <a:solidFill>
                <a:schemeClr val="tx2">
                  <a:lumMod val="60000"/>
                  <a:lumOff val="40000"/>
                </a:schemeClr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19400" y="914400"/>
            <a:ext cx="6136616" cy="36009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This lesson stated that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you are on: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Guard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Alert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Call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Welfare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191000" y="4642009"/>
            <a:ext cx="21336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800" dirty="0" smtClean="0">
                <a:solidFill>
                  <a:srgbClr val="0000FF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D</a:t>
            </a:r>
            <a:endParaRPr lang="en-US" sz="1000" dirty="0">
              <a:solidFill>
                <a:srgbClr val="0000FF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667000" y="533400"/>
            <a:ext cx="6477000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Which of the following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are areas over which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our parents are to be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concerned?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Our spiritual welfare</a:t>
            </a:r>
          </a:p>
          <a:p>
            <a:pPr marL="742950" indent="-7429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Our physical welfare</a:t>
            </a:r>
          </a:p>
          <a:p>
            <a:pPr marL="742950" indent="-7429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Our emotional welfare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304800" y="4495800"/>
            <a:ext cx="7086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9600" dirty="0" smtClean="0">
                <a:solidFill>
                  <a:srgbClr val="0000FF"/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all of ‘</a:t>
            </a:r>
            <a:r>
              <a:rPr lang="en-US" sz="9600" dirty="0" err="1" smtClean="0">
                <a:solidFill>
                  <a:srgbClr val="0000FF"/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em</a:t>
            </a:r>
            <a:endParaRPr lang="en-US" sz="1200" u="sng" dirty="0">
              <a:solidFill>
                <a:srgbClr val="00FF00"/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19400" y="1066800"/>
            <a:ext cx="6019800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Fill in the blank: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Being a parent is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 __________ job.</a:t>
            </a:r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971800" y="4343400"/>
            <a:ext cx="3200400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800" dirty="0" smtClean="0">
                <a:solidFill>
                  <a:schemeClr val="accent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hard</a:t>
            </a:r>
            <a:endParaRPr lang="en-US" sz="4000" dirty="0" smtClean="0">
              <a:solidFill>
                <a:schemeClr val="accent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1087</TotalTime>
  <Words>467</Words>
  <Application>Microsoft Office PowerPoint</Application>
  <PresentationFormat>On-screen Show (4:3)</PresentationFormat>
  <Paragraphs>238</Paragraphs>
  <Slides>21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Bruce G Stumbo</dc:creator>
  <cp:lastModifiedBy>Bruce</cp:lastModifiedBy>
  <cp:revision>209</cp:revision>
  <dcterms:created xsi:type="dcterms:W3CDTF">2008-10-17T16:50:40Z</dcterms:created>
  <dcterms:modified xsi:type="dcterms:W3CDTF">2011-10-26T17:18:15Z</dcterms:modified>
</cp:coreProperties>
</file>

<file path=docProps/thumbnail.jpeg>
</file>