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sldIdLst>
    <p:sldId id="256" r:id="rId2"/>
    <p:sldId id="257" r:id="rId3"/>
    <p:sldId id="282" r:id="rId4"/>
    <p:sldId id="283" r:id="rId5"/>
    <p:sldId id="284" r:id="rId6"/>
    <p:sldId id="285" r:id="rId7"/>
    <p:sldId id="286" r:id="rId8"/>
    <p:sldId id="287" r:id="rId9"/>
    <p:sldId id="288" r:id="rId10"/>
    <p:sldId id="289" r:id="rId11"/>
    <p:sldId id="290" r:id="rId12"/>
    <p:sldId id="291" r:id="rId13"/>
    <p:sldId id="292" r:id="rId14"/>
    <p:sldId id="293" r:id="rId15"/>
    <p:sldId id="294" r:id="rId16"/>
    <p:sldId id="295" r:id="rId17"/>
    <p:sldId id="296" r:id="rId18"/>
    <p:sldId id="275" r:id="rId19"/>
    <p:sldId id="297" r:id="rId20"/>
    <p:sldId id="276" r:id="rId21"/>
    <p:sldId id="277" r:id="rId2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0099"/>
    <a:srgbClr val="CC0066"/>
    <a:srgbClr val="00FF00"/>
    <a:srgbClr val="0000FF"/>
    <a:srgbClr val="FF66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11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media/audio1.wav>
</file>

<file path=ppt/media/audio2.wav>
</file>

<file path=ppt/media/audio3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7963ADA-153E-4450-9715-37A3C97EC748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332C6CB-8386-4D0F-AD7F-48B44254943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7.xml"/><Relationship Id="rId13" Type="http://schemas.openxmlformats.org/officeDocument/2006/relationships/slide" Target="slide12.xml"/><Relationship Id="rId18" Type="http://schemas.openxmlformats.org/officeDocument/2006/relationships/slide" Target="slide17.xml"/><Relationship Id="rId3" Type="http://schemas.openxmlformats.org/officeDocument/2006/relationships/slide" Target="slide2.xml"/><Relationship Id="rId7" Type="http://schemas.openxmlformats.org/officeDocument/2006/relationships/slide" Target="slide3.xml"/><Relationship Id="rId12" Type="http://schemas.openxmlformats.org/officeDocument/2006/relationships/slide" Target="slide18.xml"/><Relationship Id="rId17" Type="http://schemas.openxmlformats.org/officeDocument/2006/relationships/slide" Target="slide13.xml"/><Relationship Id="rId2" Type="http://schemas.openxmlformats.org/officeDocument/2006/relationships/notesSlide" Target="../notesSlides/notesSlide1.xml"/><Relationship Id="rId16" Type="http://schemas.openxmlformats.org/officeDocument/2006/relationships/slide" Target="slide9.xml"/><Relationship Id="rId20" Type="http://schemas.openxmlformats.org/officeDocument/2006/relationships/audio" Target="../media/audio1.wav"/><Relationship Id="rId1" Type="http://schemas.openxmlformats.org/officeDocument/2006/relationships/slideLayout" Target="../slideLayouts/slideLayout1.xml"/><Relationship Id="rId6" Type="http://schemas.openxmlformats.org/officeDocument/2006/relationships/slide" Target="slide14.xml"/><Relationship Id="rId11" Type="http://schemas.openxmlformats.org/officeDocument/2006/relationships/slide" Target="slide19.xml"/><Relationship Id="rId5" Type="http://schemas.openxmlformats.org/officeDocument/2006/relationships/slide" Target="slide10.xml"/><Relationship Id="rId15" Type="http://schemas.openxmlformats.org/officeDocument/2006/relationships/slide" Target="slide5.xml"/><Relationship Id="rId10" Type="http://schemas.openxmlformats.org/officeDocument/2006/relationships/slide" Target="slide15.xml"/><Relationship Id="rId19" Type="http://schemas.openxmlformats.org/officeDocument/2006/relationships/slide" Target="slide20.xml"/><Relationship Id="rId4" Type="http://schemas.openxmlformats.org/officeDocument/2006/relationships/slide" Target="slide6.xml"/><Relationship Id="rId9" Type="http://schemas.openxmlformats.org/officeDocument/2006/relationships/slide" Target="slide11.xml"/><Relationship Id="rId14" Type="http://schemas.openxmlformats.org/officeDocument/2006/relationships/slide" Target="slide1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slide" Target="slide8.xm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2.wav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slide" Target="slide4.xm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2.wav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2514600" y="0"/>
            <a:ext cx="21590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4724400" y="0"/>
            <a:ext cx="2184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6934200" y="0"/>
            <a:ext cx="22098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 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9" name="Rounded Rectangle 8">
            <a:hlinkClick r:id="rId3" action="ppaction://hlinksldjump"/>
          </p:cNvPr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Rounded Rectangle 9">
            <a:hlinkClick r:id="rId4" action="ppaction://hlinksldjump"/>
          </p:cNvPr>
          <p:cNvSpPr/>
          <p:nvPr/>
        </p:nvSpPr>
        <p:spPr>
          <a:xfrm>
            <a:off x="2463800" y="990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1" name="Rounded Rectangle 10">
            <a:hlinkClick r:id="rId5" action="ppaction://hlinksldjump"/>
          </p:cNvPr>
          <p:cNvSpPr/>
          <p:nvPr/>
        </p:nvSpPr>
        <p:spPr>
          <a:xfrm>
            <a:off x="4699000" y="990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2" name="Rounded Rectangle 11">
            <a:hlinkClick r:id="rId6" action="ppaction://hlinksldjump"/>
          </p:cNvPr>
          <p:cNvSpPr/>
          <p:nvPr/>
        </p:nvSpPr>
        <p:spPr>
          <a:xfrm>
            <a:off x="6934200" y="990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3" name="Rounded Rectangle 12">
            <a:hlinkClick r:id="rId7" action="ppaction://hlinksldjump"/>
          </p:cNvPr>
          <p:cNvSpPr/>
          <p:nvPr/>
        </p:nvSpPr>
        <p:spPr>
          <a:xfrm>
            <a:off x="0" y="2133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4" name="Rounded Rectangle 13">
            <a:hlinkClick r:id="rId8" action="ppaction://hlinksldjump"/>
          </p:cNvPr>
          <p:cNvSpPr/>
          <p:nvPr/>
        </p:nvSpPr>
        <p:spPr>
          <a:xfrm>
            <a:off x="2463800" y="2133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5" name="Rounded Rectangle 14">
            <a:hlinkClick r:id="rId9" action="ppaction://hlinksldjump"/>
          </p:cNvPr>
          <p:cNvSpPr/>
          <p:nvPr/>
        </p:nvSpPr>
        <p:spPr>
          <a:xfrm>
            <a:off x="4699000" y="2133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6" name="Rounded Rectangle 15">
            <a:hlinkClick r:id="rId10" action="ppaction://hlinksldjump"/>
          </p:cNvPr>
          <p:cNvSpPr/>
          <p:nvPr/>
        </p:nvSpPr>
        <p:spPr>
          <a:xfrm>
            <a:off x="6934200" y="2133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7" name="Rounded Rectangle 16">
            <a:hlinkClick r:id="rId11" action="ppaction://hlinksldjump"/>
          </p:cNvPr>
          <p:cNvSpPr/>
          <p:nvPr/>
        </p:nvSpPr>
        <p:spPr>
          <a:xfrm>
            <a:off x="0" y="3276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8" name="Rounded Rectangle 17">
            <a:hlinkClick r:id="rId12" action="ppaction://hlinksldjump"/>
          </p:cNvPr>
          <p:cNvSpPr/>
          <p:nvPr/>
        </p:nvSpPr>
        <p:spPr>
          <a:xfrm>
            <a:off x="2463800" y="3276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9" name="Rounded Rectangle 18">
            <a:hlinkClick r:id="rId13" action="ppaction://hlinksldjump"/>
          </p:cNvPr>
          <p:cNvSpPr/>
          <p:nvPr/>
        </p:nvSpPr>
        <p:spPr>
          <a:xfrm>
            <a:off x="4699000" y="3276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0" name="Rounded Rectangle 19">
            <a:hlinkClick r:id="rId14" action="ppaction://hlinksldjump"/>
          </p:cNvPr>
          <p:cNvSpPr/>
          <p:nvPr/>
        </p:nvSpPr>
        <p:spPr>
          <a:xfrm>
            <a:off x="6934200" y="3276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1" name="Rounded Rectangle 20">
            <a:hlinkClick r:id="rId15" action="ppaction://hlinksldjump"/>
          </p:cNvPr>
          <p:cNvSpPr/>
          <p:nvPr/>
        </p:nvSpPr>
        <p:spPr>
          <a:xfrm>
            <a:off x="0" y="4419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2" name="Rounded Rectangle 21">
            <a:hlinkClick r:id="rId16" action="ppaction://hlinksldjump"/>
          </p:cNvPr>
          <p:cNvSpPr/>
          <p:nvPr/>
        </p:nvSpPr>
        <p:spPr>
          <a:xfrm>
            <a:off x="2463800" y="4419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3" name="Rounded Rectangle 22">
            <a:hlinkClick r:id="rId17" action="ppaction://hlinksldjump"/>
          </p:cNvPr>
          <p:cNvSpPr/>
          <p:nvPr/>
        </p:nvSpPr>
        <p:spPr>
          <a:xfrm>
            <a:off x="4699000" y="4419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4" name="Rounded Rectangle 23">
            <a:hlinkClick r:id="rId18" action="ppaction://hlinksldjump"/>
          </p:cNvPr>
          <p:cNvSpPr/>
          <p:nvPr/>
        </p:nvSpPr>
        <p:spPr>
          <a:xfrm>
            <a:off x="6934200" y="4419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9" name="Smiley Face 28">
            <a:hlinkClick r:id="rId19" action="ppaction://hlinksldjump">
              <a:snd r:embed="rId20" name="ENTRANCE.WAV"/>
            </a:hlinkClick>
          </p:cNvPr>
          <p:cNvSpPr/>
          <p:nvPr/>
        </p:nvSpPr>
        <p:spPr>
          <a:xfrm>
            <a:off x="4648200" y="5715000"/>
            <a:ext cx="914400" cy="838200"/>
          </a:xfrm>
          <a:prstGeom prst="smileyFace">
            <a:avLst/>
          </a:prstGeom>
          <a:solidFill>
            <a:srgbClr val="FFFF00"/>
          </a:solidFill>
          <a:ln>
            <a:solidFill>
              <a:schemeClr val="tx1"/>
            </a:solidFill>
          </a:ln>
          <a:effectLst>
            <a:glow rad="101600">
              <a:srgbClr val="00FF00">
                <a:alpha val="60000"/>
              </a:srgbClr>
            </a:glow>
          </a:effectLst>
          <a:scene3d>
            <a:camera prst="orthographicFront"/>
            <a:lightRig rig="threePt" dir="t"/>
          </a:scene3d>
          <a:sp3d>
            <a:bevelT prst="angl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0" name="TextBox 29"/>
          <p:cNvSpPr txBox="1"/>
          <p:nvPr/>
        </p:nvSpPr>
        <p:spPr>
          <a:xfrm>
            <a:off x="5786991" y="5791200"/>
            <a:ext cx="33570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FFFF00"/>
                </a:solidFill>
                <a:latin typeface="Boring Lesson" pitchFamily="2" charset="0"/>
              </a:rPr>
              <a:t>RiskIT</a:t>
            </a:r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!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228600" y="6096000"/>
            <a:ext cx="418415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Lesson 23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914400" y="5562600"/>
            <a:ext cx="256833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err="1" smtClean="0">
                <a:solidFill>
                  <a:schemeClr val="bg1"/>
                </a:solidFill>
                <a:latin typeface="Sound ttnorm" pitchFamily="2" charset="0"/>
              </a:rPr>
              <a:t>Confirm</a:t>
            </a:r>
            <a:r>
              <a:rPr lang="en-US" sz="3600" dirty="0" err="1" smtClean="0">
                <a:solidFill>
                  <a:srgbClr val="00FF00"/>
                </a:solidFill>
                <a:latin typeface="Arial Black" pitchFamily="34" charset="0"/>
              </a:rPr>
              <a:t>IT</a:t>
            </a:r>
            <a:r>
              <a:rPr lang="en-US" sz="3600" dirty="0" smtClean="0">
                <a:solidFill>
                  <a:srgbClr val="00FF00"/>
                </a:solidFill>
                <a:latin typeface="Arial Black" pitchFamily="34" charset="0"/>
              </a:rPr>
              <a:t>!</a:t>
            </a:r>
            <a:endParaRPr lang="en-US" sz="3600" dirty="0">
              <a:solidFill>
                <a:srgbClr val="00FF00"/>
              </a:solidFill>
              <a:latin typeface="Sound ttnorm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990600" y="61722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3810000" y="685800"/>
            <a:ext cx="403668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Romans 8:1-11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304800" y="3581400"/>
            <a:ext cx="19050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800" dirty="0" smtClean="0">
                <a:solidFill>
                  <a:srgbClr val="FF0000"/>
                </a:soli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b</a:t>
            </a:r>
            <a:endParaRPr lang="en-US" sz="1600" dirty="0">
              <a:solidFill>
                <a:srgbClr val="FF0000"/>
              </a:solidFill>
              <a:effectLst>
                <a:glow rad="139700">
                  <a:schemeClr val="accent6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347779" y="1901687"/>
            <a:ext cx="4751622" cy="39703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In Jesus there is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no: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Peace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Condemnation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Need to obey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Time for fun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6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33400" y="3429000"/>
            <a:ext cx="14478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8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a</a:t>
            </a:r>
            <a:endParaRPr lang="en-US" sz="105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3048000" y="1524000"/>
            <a:ext cx="5697394" cy="45243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Through Christ Jesus,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the Spirit of life set me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_________ from the law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of sin and death.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Free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Loose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Up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A long ways</a:t>
            </a: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9906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/>
          <p:cNvSpPr txBox="1"/>
          <p:nvPr/>
        </p:nvSpPr>
        <p:spPr>
          <a:xfrm>
            <a:off x="3810000" y="685800"/>
            <a:ext cx="403668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Romans 8:1-11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743200" y="1828800"/>
            <a:ext cx="6335389" cy="212365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Unscramble these key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words from this passage: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awl       </a:t>
            </a:r>
            <a:r>
              <a:rPr lang="en-US" sz="3600" dirty="0" err="1" smtClean="0">
                <a:solidFill>
                  <a:schemeClr val="bg1"/>
                </a:solidFill>
                <a:latin typeface="Bog Standard" pitchFamily="2" charset="0"/>
              </a:rPr>
              <a:t>eref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808611" y="4038600"/>
            <a:ext cx="399019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0000"/>
                </a:solidFill>
                <a:latin typeface="Bog Standard" pitchFamily="2" charset="0"/>
              </a:rPr>
              <a:t>law       free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3810000" y="685800"/>
            <a:ext cx="403668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Romans 8:1-11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6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uiExpand="1" build="allAtOnce" animBg="1"/>
      <p:bldP spid="13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733800" y="3048000"/>
            <a:ext cx="47244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condemnation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990600" y="5562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2667000" y="2209800"/>
            <a:ext cx="6373861" cy="35394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“Therefore, there is now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no ______________________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for those who are in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____________  ___________.”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3048000" y="5029200"/>
            <a:ext cx="650681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 Christ     Jesus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810000" y="685800"/>
            <a:ext cx="403668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Romans 8:1-11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  <p:bldP spid="12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276600" y="381000"/>
            <a:ext cx="5257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Sport Am I?</a:t>
            </a:r>
            <a:endParaRPr lang="en-US" sz="2400" i="1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667000" y="1066800"/>
            <a:ext cx="62484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>
                <a:solidFill>
                  <a:schemeClr val="bg1"/>
                </a:solidFill>
                <a:latin typeface="Arial Narrow" pitchFamily="34" charset="0"/>
              </a:rPr>
              <a:t>The value of your answer goes down after each clue so write your answer as soon as you can.</a:t>
            </a:r>
          </a:p>
          <a:p>
            <a:r>
              <a:rPr lang="en-US" sz="2400" dirty="0" smtClean="0">
                <a:solidFill>
                  <a:schemeClr val="bg1"/>
                </a:solidFill>
                <a:latin typeface="Arial Narrow" pitchFamily="34" charset="0"/>
              </a:rPr>
              <a:t>Click </a:t>
            </a:r>
            <a:r>
              <a:rPr lang="en-US" sz="2400" u="sng" dirty="0" smtClean="0">
                <a:solidFill>
                  <a:schemeClr val="bg1"/>
                </a:solidFill>
                <a:latin typeface="Arial Narrow" pitchFamily="34" charset="0"/>
              </a:rPr>
              <a:t>“A”</a:t>
            </a:r>
            <a:r>
              <a:rPr lang="en-US" sz="2400" dirty="0" smtClean="0">
                <a:solidFill>
                  <a:schemeClr val="bg1"/>
                </a:solidFill>
                <a:latin typeface="Arial Narrow" pitchFamily="34" charset="0"/>
              </a:rPr>
              <a:t> to start.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3048000" y="2438400"/>
            <a:ext cx="57912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100 pts.  British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3048000" y="3276600"/>
            <a:ext cx="57912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75 pts.  Scrums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3048000" y="4191000"/>
            <a:ext cx="57912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50 pts.  Oval ball</a:t>
            </a:r>
          </a:p>
        </p:txBody>
      </p:sp>
      <p:sp>
        <p:nvSpPr>
          <p:cNvPr id="15" name="Oval 14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3124200" y="5029200"/>
            <a:ext cx="396240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0" dirty="0" smtClean="0">
                <a:solidFill>
                  <a:schemeClr val="bg1"/>
                </a:solidFill>
                <a:latin typeface="Bog Standard" pitchFamily="2" charset="0"/>
              </a:rPr>
              <a:t>Rugby</a:t>
            </a:r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4" fill="hold" nodeType="afterEffect">
                                  <p:stCondLst>
                                    <p:cond delay="100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1000"/>
                            </p:stCondLst>
                            <p:childTnLst>
                              <p:par>
                                <p:cTn id="15" presetID="2" presetClass="entr" presetSubtype="4" fill="hold" nodeType="afterEffect">
                                  <p:stCondLst>
                                    <p:cond delay="700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8500"/>
                            </p:stCondLst>
                            <p:childTnLst>
                              <p:par>
                                <p:cTn id="20" presetID="2" presetClass="entr" presetSubtype="4" fill="hold" nodeType="afterEffect">
                                  <p:stCondLst>
                                    <p:cond delay="5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077200" y="5715000"/>
            <a:ext cx="762000" cy="6858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TextBox 15"/>
          <p:cNvSpPr txBox="1"/>
          <p:nvPr/>
        </p:nvSpPr>
        <p:spPr>
          <a:xfrm>
            <a:off x="3276600" y="381000"/>
            <a:ext cx="5257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Sport Am I?</a:t>
            </a:r>
            <a:endParaRPr lang="en-US" sz="2400" i="1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667000" y="1066800"/>
            <a:ext cx="62484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>
                <a:solidFill>
                  <a:schemeClr val="bg1"/>
                </a:solidFill>
                <a:latin typeface="Arial Narrow" pitchFamily="34" charset="0"/>
              </a:rPr>
              <a:t>The value of your answer goes down after each clue so write your answer as soon as you can.</a:t>
            </a:r>
          </a:p>
          <a:p>
            <a:r>
              <a:rPr lang="en-US" sz="2400" dirty="0" smtClean="0">
                <a:solidFill>
                  <a:schemeClr val="bg1"/>
                </a:solidFill>
                <a:latin typeface="Arial Narrow" pitchFamily="34" charset="0"/>
              </a:rPr>
              <a:t>Click </a:t>
            </a:r>
            <a:r>
              <a:rPr lang="en-US" sz="2400" u="sng" dirty="0" smtClean="0">
                <a:solidFill>
                  <a:schemeClr val="bg1"/>
                </a:solidFill>
                <a:latin typeface="Arial Narrow" pitchFamily="34" charset="0"/>
              </a:rPr>
              <a:t>“A”</a:t>
            </a:r>
            <a:r>
              <a:rPr lang="en-US" sz="2400" dirty="0" smtClean="0">
                <a:solidFill>
                  <a:schemeClr val="bg1"/>
                </a:solidFill>
                <a:latin typeface="Arial Narrow" pitchFamily="34" charset="0"/>
              </a:rPr>
              <a:t> to start.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3048000" y="2438400"/>
            <a:ext cx="57912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250 pts.  Goals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3048000" y="3276600"/>
            <a:ext cx="57912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125 pts.  Sticks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3048000" y="4191000"/>
            <a:ext cx="57912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 75 pts.  Icing</a:t>
            </a:r>
          </a:p>
        </p:txBody>
      </p:sp>
      <p:sp>
        <p:nvSpPr>
          <p:cNvPr id="22" name="Oval 21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2514600" y="5029200"/>
            <a:ext cx="457200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0" dirty="0" smtClean="0">
                <a:solidFill>
                  <a:schemeClr val="bg1"/>
                </a:solidFill>
                <a:latin typeface="Bog Standard" pitchFamily="2" charset="0"/>
              </a:rPr>
              <a:t>Hockey</a:t>
            </a:r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4" fill="hold" nodeType="afterEffect">
                                  <p:stCondLst>
                                    <p:cond delay="100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1000"/>
                            </p:stCondLst>
                            <p:childTnLst>
                              <p:par>
                                <p:cTn id="15" presetID="2" presetClass="entr" presetSubtype="4" fill="hold" nodeType="afterEffect">
                                  <p:stCondLst>
                                    <p:cond delay="700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8500"/>
                            </p:stCondLst>
                            <p:childTnLst>
                              <p:par>
                                <p:cTn id="20" presetID="2" presetClass="entr" presetSubtype="4" fill="hold" nodeType="afterEffect">
                                  <p:stCondLst>
                                    <p:cond delay="5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990600" y="50292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3276600" y="381000"/>
            <a:ext cx="5257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Sport Am I?</a:t>
            </a:r>
            <a:endParaRPr lang="en-US" sz="2400" i="1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2667000" y="1066800"/>
            <a:ext cx="62484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>
                <a:solidFill>
                  <a:schemeClr val="bg1"/>
                </a:solidFill>
                <a:latin typeface="Arial Narrow" pitchFamily="34" charset="0"/>
              </a:rPr>
              <a:t>The value of your answer goes down after each clue so write your answer as soon as you can.</a:t>
            </a:r>
          </a:p>
          <a:p>
            <a:r>
              <a:rPr lang="en-US" sz="2400" dirty="0" smtClean="0">
                <a:solidFill>
                  <a:schemeClr val="bg1"/>
                </a:solidFill>
                <a:latin typeface="Arial Narrow" pitchFamily="34" charset="0"/>
              </a:rPr>
              <a:t>Click </a:t>
            </a:r>
            <a:r>
              <a:rPr lang="en-US" sz="2400" u="sng" dirty="0" smtClean="0">
                <a:solidFill>
                  <a:schemeClr val="bg1"/>
                </a:solidFill>
                <a:latin typeface="Arial Narrow" pitchFamily="34" charset="0"/>
              </a:rPr>
              <a:t>“A”</a:t>
            </a:r>
            <a:r>
              <a:rPr lang="en-US" sz="2400" dirty="0" smtClean="0">
                <a:solidFill>
                  <a:schemeClr val="bg1"/>
                </a:solidFill>
                <a:latin typeface="Arial Narrow" pitchFamily="34" charset="0"/>
              </a:rPr>
              <a:t> to start.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3048000" y="2438400"/>
            <a:ext cx="57912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500 pts.  Lanes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3048000" y="3276600"/>
            <a:ext cx="57912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250 pts.  Turkeys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3048000" y="4191000"/>
            <a:ext cx="57912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125 pts.  Gutters</a:t>
            </a:r>
          </a:p>
        </p:txBody>
      </p:sp>
      <p:sp>
        <p:nvSpPr>
          <p:cNvPr id="21" name="Oval 20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3124200" y="5029200"/>
            <a:ext cx="464820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0" dirty="0" smtClean="0">
                <a:solidFill>
                  <a:schemeClr val="bg1"/>
                </a:solidFill>
                <a:latin typeface="Bog Standard" pitchFamily="2" charset="0"/>
              </a:rPr>
              <a:t>Bowling</a:t>
            </a:r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4" fill="hold" nodeType="afterEffect">
                                  <p:stCondLst>
                                    <p:cond delay="100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1000"/>
                            </p:stCondLst>
                            <p:childTnLst>
                              <p:par>
                                <p:cTn id="15" presetID="2" presetClass="entr" presetSubtype="4" fill="hold" nodeType="afterEffect">
                                  <p:stCondLst>
                                    <p:cond delay="700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8500"/>
                            </p:stCondLst>
                            <p:childTnLst>
                              <p:par>
                                <p:cTn id="20" presetID="2" presetClass="entr" presetSubtype="4" fill="hold" nodeType="afterEffect">
                                  <p:stCondLst>
                                    <p:cond delay="5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914400" y="53340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3276600" y="381000"/>
            <a:ext cx="5257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Sport Am I?</a:t>
            </a:r>
            <a:endParaRPr lang="en-US" sz="2400" i="1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2667000" y="1066800"/>
            <a:ext cx="62484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>
                <a:solidFill>
                  <a:schemeClr val="bg1"/>
                </a:solidFill>
                <a:latin typeface="Arial Narrow" pitchFamily="34" charset="0"/>
              </a:rPr>
              <a:t>The value of your answer goes down after each clue so write your answer as soon as you can.</a:t>
            </a:r>
          </a:p>
          <a:p>
            <a:r>
              <a:rPr lang="en-US" sz="2400" dirty="0" smtClean="0">
                <a:solidFill>
                  <a:schemeClr val="bg1"/>
                </a:solidFill>
                <a:latin typeface="Arial Narrow" pitchFamily="34" charset="0"/>
              </a:rPr>
              <a:t>Click </a:t>
            </a:r>
            <a:r>
              <a:rPr lang="en-US" sz="2400" u="sng" dirty="0" smtClean="0">
                <a:solidFill>
                  <a:schemeClr val="bg1"/>
                </a:solidFill>
                <a:latin typeface="Arial Narrow" pitchFamily="34" charset="0"/>
              </a:rPr>
              <a:t>“A”</a:t>
            </a:r>
            <a:r>
              <a:rPr lang="en-US" sz="2400" dirty="0" smtClean="0">
                <a:solidFill>
                  <a:schemeClr val="bg1"/>
                </a:solidFill>
                <a:latin typeface="Arial Narrow" pitchFamily="34" charset="0"/>
              </a:rPr>
              <a:t> to start.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3048000" y="2438400"/>
            <a:ext cx="57912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1000 pts.  Ice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3048000" y="3276600"/>
            <a:ext cx="57912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 500 pts.  Rocks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3048000" y="4191000"/>
            <a:ext cx="57912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 250 pts.  Sweeping</a:t>
            </a:r>
          </a:p>
        </p:txBody>
      </p:sp>
      <p:sp>
        <p:nvSpPr>
          <p:cNvPr id="21" name="Oval 20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3124200" y="5029200"/>
            <a:ext cx="472440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0" dirty="0" smtClean="0">
                <a:solidFill>
                  <a:schemeClr val="bg1"/>
                </a:solidFill>
                <a:latin typeface="Bog Standard" pitchFamily="2" charset="0"/>
              </a:rPr>
              <a:t>Curling</a:t>
            </a:r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4" fill="hold" nodeType="afterEffect">
                                  <p:stCondLst>
                                    <p:cond delay="100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1000"/>
                            </p:stCondLst>
                            <p:childTnLst>
                              <p:par>
                                <p:cTn id="15" presetID="2" presetClass="entr" presetSubtype="4" fill="hold" nodeType="afterEffect">
                                  <p:stCondLst>
                                    <p:cond delay="700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8500"/>
                            </p:stCondLst>
                            <p:childTnLst>
                              <p:par>
                                <p:cTn id="20" presetID="2" presetClass="entr" presetSubtype="4" fill="hold" nodeType="afterEffect">
                                  <p:stCondLst>
                                    <p:cond delay="5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3" action="ppaction://hlinksldjump" highlightClick="1">
              <a:snd r:embed="rId4" name="nyuk.wav"/>
            </a:hlinkClick>
          </p:cNvPr>
          <p:cNvSpPr/>
          <p:nvPr/>
        </p:nvSpPr>
        <p:spPr>
          <a:xfrm>
            <a:off x="990600" y="44958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>
    <p:sndAc>
      <p:stSnd>
        <p:snd r:embed="rId2" name="ENTRANCE.WAV"/>
      </p:stSnd>
    </p:sndAc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3" action="ppaction://hlinksldjump" highlightClick="1">
              <a:snd r:embed="rId4" name="nyuk.wav"/>
            </a:hlinkClick>
          </p:cNvPr>
          <p:cNvSpPr/>
          <p:nvPr/>
        </p:nvSpPr>
        <p:spPr>
          <a:xfrm>
            <a:off x="990600" y="43434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>
    <p:sndAc>
      <p:stSnd>
        <p:snd r:embed="rId2" name="ENTRANCE.WAV"/>
      </p:stSnd>
    </p:sndAc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743200" y="1752600"/>
            <a:ext cx="60960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True or False?</a:t>
            </a:r>
          </a:p>
          <a:p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It is not possible to </a:t>
            </a: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truly know God.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667000" y="3962400"/>
            <a:ext cx="60198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5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False!</a:t>
            </a: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990600" y="57912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Lightning Bolt 4"/>
          <p:cNvSpPr/>
          <p:nvPr/>
        </p:nvSpPr>
        <p:spPr>
          <a:xfrm>
            <a:off x="914400" y="304800"/>
            <a:ext cx="7620000" cy="5867400"/>
          </a:xfrm>
          <a:prstGeom prst="lightningBol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524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1143000" y="685800"/>
            <a:ext cx="7067063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Risk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Add up your total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points and determine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how much you will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risk on this category:</a:t>
            </a:r>
            <a:endParaRPr lang="en-US" sz="6000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362200" y="5334000"/>
            <a:ext cx="516545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ln w="12700">
                  <a:solidFill>
                    <a:schemeClr val="bg1"/>
                  </a:solidFill>
                  <a:prstDash val="solid"/>
                </a:ln>
                <a:solidFill>
                  <a:srgbClr val="00FF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</a:rPr>
              <a:t>from the lesson</a:t>
            </a:r>
            <a:endParaRPr lang="en-US" sz="6000" b="1" dirty="0">
              <a:ln w="12700">
                <a:solidFill>
                  <a:schemeClr val="bg1"/>
                </a:solidFill>
                <a:prstDash val="solid"/>
              </a:ln>
              <a:solidFill>
                <a:srgbClr val="00FF00"/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Action Button: Forward or Next 5">
            <a:hlinkClick r:id="" action="ppaction://hlinkshowjump?jump=nextslide" highlightClick="1"/>
          </p:cNvPr>
          <p:cNvSpPr/>
          <p:nvPr/>
        </p:nvSpPr>
        <p:spPr>
          <a:xfrm>
            <a:off x="1295400" y="5486400"/>
            <a:ext cx="838200" cy="762000"/>
          </a:xfrm>
          <a:prstGeom prst="actionButtonForwardNext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after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990600" y="1828800"/>
            <a:ext cx="8153400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rgbClr val="00FF00"/>
                </a:solidFill>
              </a:rPr>
              <a:t>From the lesson:</a:t>
            </a:r>
          </a:p>
          <a:p>
            <a:endParaRPr lang="en-US" sz="3200" b="1" dirty="0" smtClean="0">
              <a:solidFill>
                <a:srgbClr val="00FF00"/>
              </a:solidFill>
            </a:endParaRPr>
          </a:p>
          <a:p>
            <a:r>
              <a:rPr lang="en-US" sz="3200" b="1" dirty="0" smtClean="0">
                <a:solidFill>
                  <a:srgbClr val="00FF00"/>
                </a:solidFill>
              </a:rPr>
              <a:t>My relationship with God is going to</a:t>
            </a:r>
          </a:p>
          <a:p>
            <a:r>
              <a:rPr lang="en-US" sz="3200" b="1" dirty="0" smtClean="0">
                <a:solidFill>
                  <a:srgbClr val="00FF00"/>
                </a:solidFill>
              </a:rPr>
              <a:t>show up in my:</a:t>
            </a:r>
          </a:p>
          <a:p>
            <a:endParaRPr lang="en-US" sz="3200" b="1" dirty="0" smtClean="0">
              <a:solidFill>
                <a:srgbClr val="00FF00"/>
              </a:solidFill>
            </a:endParaRPr>
          </a:p>
          <a:p>
            <a:r>
              <a:rPr lang="en-US" sz="3200" b="1" dirty="0" smtClean="0">
                <a:solidFill>
                  <a:srgbClr val="00FF00"/>
                </a:solidFill>
              </a:rPr>
              <a:t>_________________  ________________.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676400" y="3889513"/>
            <a:ext cx="24384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daily</a:t>
            </a:r>
            <a:endParaRPr lang="en-US" sz="24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1" name="Oval 10"/>
          <p:cNvSpPr/>
          <p:nvPr/>
        </p:nvSpPr>
        <p:spPr>
          <a:xfrm>
            <a:off x="6324600" y="381000"/>
            <a:ext cx="1066800" cy="1066800"/>
          </a:xfrm>
          <a:prstGeom prst="ellipse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Boring Lesson" pitchFamily="2" charset="0"/>
              </a:rPr>
              <a:t>a</a:t>
            </a:r>
            <a:endParaRPr lang="en-US" sz="54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Boring Lesson" pitchFamily="2" charset="0"/>
            </a:endParaRPr>
          </a:p>
        </p:txBody>
      </p:sp>
      <p:sp>
        <p:nvSpPr>
          <p:cNvPr id="12" name="Action Button: Back or Previous 11">
            <a:hlinkClick r:id="" action="ppaction://hlinkshowjump?jump=firstslide" highlightClick="1">
              <a:snd r:embed="rId2" name="thtsall.wav"/>
            </a:hlinkClick>
          </p:cNvPr>
          <p:cNvSpPr/>
          <p:nvPr/>
        </p:nvSpPr>
        <p:spPr>
          <a:xfrm>
            <a:off x="7848600" y="5638800"/>
            <a:ext cx="990600" cy="990600"/>
          </a:xfrm>
          <a:prstGeom prst="actionButtonBackPrevious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1295400" y="457200"/>
            <a:ext cx="500342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The 3</a:t>
            </a:r>
            <a:r>
              <a:rPr lang="en-US" sz="6000" b="1" baseline="30000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rd</a:t>
            </a:r>
            <a:r>
              <a:rPr lang="en-US" sz="60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 Article </a:t>
            </a:r>
            <a:endParaRPr lang="en-US" sz="6000" b="1" dirty="0">
              <a:solidFill>
                <a:srgbClr val="00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5029200" y="3886200"/>
            <a:ext cx="26670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living</a:t>
            </a:r>
            <a:endParaRPr lang="en-US" sz="24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11" grpId="0" build="allAtOnce" animBg="1"/>
      <p:bldP spid="7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971799" y="990600"/>
            <a:ext cx="6172201" cy="48320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A true and living faith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includes which of the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following?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 Repentance</a:t>
            </a:r>
          </a:p>
          <a:p>
            <a:pPr marL="514350" indent="-514350">
              <a:buAutoNum type="alphaLcParenR"/>
            </a:pPr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 Trusting Christ for   </a:t>
            </a:r>
            <a:b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 salvation</a:t>
            </a:r>
          </a:p>
          <a:p>
            <a:pPr marL="514350" indent="-514350">
              <a:buAutoNum type="alphaLcParenR"/>
            </a:pPr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 Good works</a:t>
            </a:r>
          </a:p>
          <a:p>
            <a:pPr marL="514350" indent="-514350">
              <a:buAutoNum type="alphaLcParenR"/>
            </a:pPr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 All of the above</a:t>
            </a:r>
          </a:p>
          <a:p>
            <a:pPr marL="514350" indent="-514350">
              <a:buAutoNum type="alphaLcParenR"/>
            </a:pPr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 None of the above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28600" y="3429000"/>
            <a:ext cx="1981200" cy="26468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6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d</a:t>
            </a:r>
            <a:endParaRPr lang="en-US" sz="16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848600" y="60960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590800" y="1905000"/>
            <a:ext cx="6553200" cy="33239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“I can truly know God</a:t>
            </a:r>
          </a:p>
          <a:p>
            <a:endParaRPr lang="en-US" sz="3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through ________________</a:t>
            </a:r>
          </a:p>
          <a:p>
            <a:endParaRPr lang="en-US" sz="3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in Jesus Christ as shown</a:t>
            </a:r>
          </a:p>
          <a:p>
            <a:endParaRPr lang="en-US" sz="3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to me in the _____________.”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800600" y="2514600"/>
            <a:ext cx="26670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faith</a:t>
            </a:r>
            <a:endParaRPr lang="en-US" sz="3600" dirty="0" smtClean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5" name="Oval 14"/>
          <p:cNvSpPr/>
          <p:nvPr/>
        </p:nvSpPr>
        <p:spPr>
          <a:xfrm>
            <a:off x="3733800" y="228600"/>
            <a:ext cx="39624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4400" dirty="0" smtClean="0">
                <a:latin typeface="Boring Lesson" pitchFamily="2" charset="0"/>
              </a:rPr>
              <a:t>Q217</a:t>
            </a:r>
            <a:endParaRPr lang="en-US" sz="4400" dirty="0">
              <a:latin typeface="Boring Lesson" pitchFamily="2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5867400" y="4419600"/>
            <a:ext cx="24384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Gospel</a:t>
            </a:r>
            <a:endParaRPr lang="en-US" sz="3600" dirty="0" smtClean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3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uiExpand="1" build="allAtOnce" animBg="1"/>
      <p:bldP spid="12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533400"/>
            <a:ext cx="6248400" cy="59093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Justification is where:</a:t>
            </a:r>
          </a:p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 </a:t>
            </a:r>
            <a:endParaRPr lang="en-US" sz="1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God says I’m “not guilty”</a:t>
            </a:r>
            <a:b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of all my sins.</a:t>
            </a: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God says I need to pay</a:t>
            </a:r>
            <a:b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for my sins by being sorry.</a:t>
            </a: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God tells me if I try to </a:t>
            </a:r>
            <a:b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lead a good life, He will</a:t>
            </a:r>
            <a:b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forgive me.</a:t>
            </a: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God says all have sinned</a:t>
            </a:r>
            <a:b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and fallen short of the</a:t>
            </a:r>
            <a:b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His glory.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33400" y="3581400"/>
            <a:ext cx="12954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a</a:t>
            </a:r>
            <a:endParaRPr lang="en-US" sz="32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9144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533400"/>
            <a:ext cx="5943600" cy="58169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whole purpose for Jesus coming into the world was for us to: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Live better lives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Know ourselves for</a:t>
            </a:r>
            <a:b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we are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Get along w/ each other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Know God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0" y="3581400"/>
            <a:ext cx="25146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d</a:t>
            </a:r>
            <a:endParaRPr lang="en-US" sz="3200" dirty="0">
              <a:solidFill>
                <a:schemeClr val="tx2">
                  <a:lumMod val="60000"/>
                  <a:lumOff val="40000"/>
                </a:schemeClr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9906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352800" y="1600200"/>
            <a:ext cx="5562600" cy="36625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Fill in the blank:</a:t>
            </a:r>
          </a:p>
          <a:p>
            <a:endParaRPr lang="en-US" sz="1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God sees that:</a:t>
            </a:r>
          </a:p>
          <a:p>
            <a:pPr marL="742950" indent="-742950"/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________________</a:t>
            </a:r>
          </a:p>
          <a:p>
            <a:pPr marL="742950" indent="-74295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has paid the ‘fine’</a:t>
            </a:r>
          </a:p>
          <a:p>
            <a:pPr marL="742950" indent="-74295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for my sin.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191000" y="3124200"/>
            <a:ext cx="25908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0" dirty="0" smtClean="0">
                <a:solidFill>
                  <a:srgbClr val="0000FF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Jesus</a:t>
            </a:r>
            <a:endParaRPr lang="en-US" sz="100" dirty="0">
              <a:solidFill>
                <a:srgbClr val="0000FF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990600" y="60198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914400" y="5105400"/>
            <a:ext cx="685800" cy="6096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895600" y="533400"/>
            <a:ext cx="6248400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Write down just two of the gifts given to us by God when we are justified (made right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with Him).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2743200" y="3581400"/>
            <a:ext cx="6096000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buFont typeface="Arial" pitchFamily="34" charset="0"/>
              <a:buChar char="•"/>
            </a:pPr>
            <a:r>
              <a:rPr lang="en-US" sz="32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Bog Standard" pitchFamily="2" charset="0"/>
              </a:rPr>
              <a:t>We are ‘adopted’</a:t>
            </a:r>
          </a:p>
          <a:p>
            <a:pPr algn="ctr">
              <a:buFont typeface="Arial" pitchFamily="34" charset="0"/>
              <a:buChar char="•"/>
            </a:pPr>
            <a:r>
              <a:rPr lang="en-US" sz="32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Bog Standard" pitchFamily="2" charset="0"/>
              </a:rPr>
              <a:t>Peace w/ God</a:t>
            </a:r>
          </a:p>
          <a:p>
            <a:pPr algn="ctr">
              <a:buFont typeface="Arial" pitchFamily="34" charset="0"/>
              <a:buChar char="•"/>
            </a:pPr>
            <a:r>
              <a:rPr lang="en-US" sz="32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Bog Standard" pitchFamily="2" charset="0"/>
              </a:rPr>
              <a:t>Joy in suffering</a:t>
            </a:r>
          </a:p>
          <a:p>
            <a:pPr algn="ctr">
              <a:buFont typeface="Arial" pitchFamily="34" charset="0"/>
              <a:buChar char="•"/>
            </a:pPr>
            <a:r>
              <a:rPr lang="en-US" sz="32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Bog Standard" pitchFamily="2" charset="0"/>
              </a:rPr>
              <a:t>Hope</a:t>
            </a:r>
          </a:p>
          <a:p>
            <a:pPr algn="ctr">
              <a:buFont typeface="Arial" pitchFamily="34" charset="0"/>
              <a:buChar char="•"/>
            </a:pPr>
            <a:r>
              <a:rPr lang="en-US" sz="32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Bog Standard" pitchFamily="2" charset="0"/>
              </a:rPr>
              <a:t>Love of God</a:t>
            </a:r>
            <a:endParaRPr lang="en-US" sz="9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990600"/>
            <a:ext cx="6019800" cy="52937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All religions are: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</a:t>
            </a:r>
          </a:p>
          <a:p>
            <a:endParaRPr lang="en-US" sz="14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basically the same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NOT the same at all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 way to get to heaven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have the same beliefs about Jesus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33400" y="3581400"/>
            <a:ext cx="12954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800" dirty="0" smtClean="0">
                <a:ln>
                  <a:solidFill>
                    <a:schemeClr val="bg1"/>
                  </a:solidFill>
                </a:ln>
                <a:solidFill>
                  <a:schemeClr val="accent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b</a:t>
            </a:r>
            <a:endParaRPr lang="en-US" sz="3600" dirty="0" smtClean="0">
              <a:ln>
                <a:solidFill>
                  <a:schemeClr val="bg1"/>
                </a:solidFill>
              </a:ln>
              <a:solidFill>
                <a:schemeClr val="accent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477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72987" y="6019800"/>
            <a:ext cx="616226" cy="540026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1859</TotalTime>
  <Words>613</Words>
  <Application>Microsoft Office PowerPoint</Application>
  <PresentationFormat>On-screen Show (4:3)</PresentationFormat>
  <Paragraphs>243</Paragraphs>
  <Slides>21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Bruce G Stumbo</dc:creator>
  <cp:lastModifiedBy>Bruce</cp:lastModifiedBy>
  <cp:revision>384</cp:revision>
  <dcterms:created xsi:type="dcterms:W3CDTF">2008-10-17T16:50:40Z</dcterms:created>
  <dcterms:modified xsi:type="dcterms:W3CDTF">2011-11-09T21:50:21Z</dcterms:modified>
</cp:coreProperties>
</file>

<file path=docProps/thumbnail.jpeg>
</file>