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82" r:id="rId4"/>
    <p:sldId id="283" r:id="rId5"/>
    <p:sldId id="284" r:id="rId6"/>
    <p:sldId id="285" r:id="rId7"/>
    <p:sldId id="286" r:id="rId8"/>
    <p:sldId id="287" r:id="rId9"/>
    <p:sldId id="288" r:id="rId10"/>
    <p:sldId id="289" r:id="rId11"/>
    <p:sldId id="290" r:id="rId12"/>
    <p:sldId id="291" r:id="rId13"/>
    <p:sldId id="292" r:id="rId14"/>
    <p:sldId id="293" r:id="rId15"/>
    <p:sldId id="294" r:id="rId16"/>
    <p:sldId id="295" r:id="rId17"/>
    <p:sldId id="296" r:id="rId18"/>
    <p:sldId id="275" r:id="rId19"/>
    <p:sldId id="297" r:id="rId20"/>
    <p:sldId id="276" r:id="rId21"/>
    <p:sldId id="277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FF00"/>
    <a:srgbClr val="990099"/>
    <a:srgbClr val="FF6600"/>
    <a:srgbClr val="CC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963ADA-153E-4450-9715-37A3C97EC748}" type="datetimeFigureOut">
              <a:rPr lang="en-US" smtClean="0"/>
              <a:pPr/>
              <a:t>11/9/2011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32C6CB-8386-4D0F-AD7F-48B44254943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32C6CB-8386-4D0F-AD7F-48B44254943D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32C6CB-8386-4D0F-AD7F-48B44254943D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32C6CB-8386-4D0F-AD7F-48B44254943D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1A0B9E-3BF3-46F6-8021-EE54CB144B47}" type="datetimeFigureOut">
              <a:rPr lang="en-US" smtClean="0"/>
              <a:pPr/>
              <a:t>11/9/2011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53C69-B2BD-4E28-8A4B-FDF4793849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13" Type="http://schemas.openxmlformats.org/officeDocument/2006/relationships/slide" Target="slide12.xml"/><Relationship Id="rId18" Type="http://schemas.openxmlformats.org/officeDocument/2006/relationships/slide" Target="slide17.xml"/><Relationship Id="rId3" Type="http://schemas.openxmlformats.org/officeDocument/2006/relationships/slide" Target="slide2.xml"/><Relationship Id="rId7" Type="http://schemas.openxmlformats.org/officeDocument/2006/relationships/slide" Target="slide3.xml"/><Relationship Id="rId12" Type="http://schemas.openxmlformats.org/officeDocument/2006/relationships/slide" Target="slide8.xml"/><Relationship Id="rId17" Type="http://schemas.openxmlformats.org/officeDocument/2006/relationships/slide" Target="slide13.xml"/><Relationship Id="rId2" Type="http://schemas.openxmlformats.org/officeDocument/2006/relationships/notesSlide" Target="../notesSlides/notesSlide1.xml"/><Relationship Id="rId16" Type="http://schemas.openxmlformats.org/officeDocument/2006/relationships/slide" Target="slide9.xml"/><Relationship Id="rId20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slide" Target="slide14.xml"/><Relationship Id="rId11" Type="http://schemas.openxmlformats.org/officeDocument/2006/relationships/slide" Target="slide19.xml"/><Relationship Id="rId5" Type="http://schemas.openxmlformats.org/officeDocument/2006/relationships/slide" Target="slide10.xml"/><Relationship Id="rId15" Type="http://schemas.openxmlformats.org/officeDocument/2006/relationships/slide" Target="slide18.xml"/><Relationship Id="rId10" Type="http://schemas.openxmlformats.org/officeDocument/2006/relationships/slide" Target="slide15.xml"/><Relationship Id="rId19" Type="http://schemas.openxmlformats.org/officeDocument/2006/relationships/slide" Target="slide20.xml"/><Relationship Id="rId4" Type="http://schemas.openxmlformats.org/officeDocument/2006/relationships/slide" Target="slide6.xml"/><Relationship Id="rId9" Type="http://schemas.openxmlformats.org/officeDocument/2006/relationships/slide" Target="slide11.xml"/><Relationship Id="rId14" Type="http://schemas.openxmlformats.org/officeDocument/2006/relationships/slide" Target="slide1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2.wav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2.wav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2514600" y="0"/>
            <a:ext cx="21590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 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4724400" y="0"/>
            <a:ext cx="2184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 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6934200" y="0"/>
            <a:ext cx="22098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 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9" name="Rounded Rectangle 8">
            <a:hlinkClick r:id="rId3" action="ppaction://hlinksldjump"/>
          </p:cNvPr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0" name="Rounded Rectangle 9">
            <a:hlinkClick r:id="rId4" action="ppaction://hlinksldjump"/>
          </p:cNvPr>
          <p:cNvSpPr/>
          <p:nvPr/>
        </p:nvSpPr>
        <p:spPr>
          <a:xfrm>
            <a:off x="2463800" y="990600"/>
            <a:ext cx="2209800" cy="1066800"/>
          </a:xfrm>
          <a:prstGeom prst="roundRect">
            <a:avLst/>
          </a:prstGeom>
          <a:solidFill>
            <a:srgbClr val="0000FF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1" name="Rounded Rectangle 10">
            <a:hlinkClick r:id="rId5" action="ppaction://hlinksldjump"/>
          </p:cNvPr>
          <p:cNvSpPr/>
          <p:nvPr/>
        </p:nvSpPr>
        <p:spPr>
          <a:xfrm>
            <a:off x="4699000" y="990600"/>
            <a:ext cx="2209800" cy="1066800"/>
          </a:xfrm>
          <a:prstGeom prst="roundRect">
            <a:avLst/>
          </a:prstGeom>
          <a:solidFill>
            <a:srgbClr val="FF00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2" name="Rounded Rectangle 11">
            <a:hlinkClick r:id="rId6" action="ppaction://hlinksldjump"/>
          </p:cNvPr>
          <p:cNvSpPr/>
          <p:nvPr/>
        </p:nvSpPr>
        <p:spPr>
          <a:xfrm>
            <a:off x="6934200" y="990600"/>
            <a:ext cx="22098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3" name="Rounded Rectangle 12">
            <a:hlinkClick r:id="rId7" action="ppaction://hlinksldjump"/>
          </p:cNvPr>
          <p:cNvSpPr/>
          <p:nvPr/>
        </p:nvSpPr>
        <p:spPr>
          <a:xfrm>
            <a:off x="0" y="2133600"/>
            <a:ext cx="2438400" cy="1066800"/>
          </a:xfrm>
          <a:prstGeom prst="roundRect">
            <a:avLst/>
          </a:prstGeom>
          <a:solidFill>
            <a:srgbClr val="FF66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4" name="Rounded Rectangle 13">
            <a:hlinkClick r:id="rId8" action="ppaction://hlinksldjump"/>
          </p:cNvPr>
          <p:cNvSpPr/>
          <p:nvPr/>
        </p:nvSpPr>
        <p:spPr>
          <a:xfrm>
            <a:off x="2463800" y="2133600"/>
            <a:ext cx="2209800" cy="1066800"/>
          </a:xfrm>
          <a:prstGeom prst="roundRect">
            <a:avLst/>
          </a:prstGeom>
          <a:solidFill>
            <a:srgbClr val="0000FF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5" name="Rounded Rectangle 14">
            <a:hlinkClick r:id="rId9" action="ppaction://hlinksldjump"/>
          </p:cNvPr>
          <p:cNvSpPr/>
          <p:nvPr/>
        </p:nvSpPr>
        <p:spPr>
          <a:xfrm>
            <a:off x="4699000" y="2133600"/>
            <a:ext cx="2209800" cy="1066800"/>
          </a:xfrm>
          <a:prstGeom prst="roundRect">
            <a:avLst/>
          </a:prstGeom>
          <a:solidFill>
            <a:srgbClr val="FF00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6" name="Rounded Rectangle 15">
            <a:hlinkClick r:id="rId10" action="ppaction://hlinksldjump"/>
          </p:cNvPr>
          <p:cNvSpPr/>
          <p:nvPr/>
        </p:nvSpPr>
        <p:spPr>
          <a:xfrm>
            <a:off x="6934200" y="2133600"/>
            <a:ext cx="22098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7" name="Rounded Rectangle 16">
            <a:hlinkClick r:id="rId11" action="ppaction://hlinksldjump"/>
          </p:cNvPr>
          <p:cNvSpPr/>
          <p:nvPr/>
        </p:nvSpPr>
        <p:spPr>
          <a:xfrm>
            <a:off x="0" y="3276600"/>
            <a:ext cx="2438400" cy="1066800"/>
          </a:xfrm>
          <a:prstGeom prst="roundRect">
            <a:avLst/>
          </a:prstGeom>
          <a:solidFill>
            <a:srgbClr val="FF66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8" name="Rounded Rectangle 17">
            <a:hlinkClick r:id="rId12" action="ppaction://hlinksldjump"/>
          </p:cNvPr>
          <p:cNvSpPr/>
          <p:nvPr/>
        </p:nvSpPr>
        <p:spPr>
          <a:xfrm>
            <a:off x="2463800" y="3276600"/>
            <a:ext cx="2209800" cy="1066800"/>
          </a:xfrm>
          <a:prstGeom prst="roundRect">
            <a:avLst/>
          </a:prstGeom>
          <a:solidFill>
            <a:srgbClr val="0000FF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9" name="Rounded Rectangle 18">
            <a:hlinkClick r:id="rId13" action="ppaction://hlinksldjump"/>
          </p:cNvPr>
          <p:cNvSpPr/>
          <p:nvPr/>
        </p:nvSpPr>
        <p:spPr>
          <a:xfrm>
            <a:off x="4699000" y="3276600"/>
            <a:ext cx="2209800" cy="1066800"/>
          </a:xfrm>
          <a:prstGeom prst="roundRect">
            <a:avLst/>
          </a:prstGeom>
          <a:solidFill>
            <a:srgbClr val="FF00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0" name="Rounded Rectangle 19">
            <a:hlinkClick r:id="rId14" action="ppaction://hlinksldjump"/>
          </p:cNvPr>
          <p:cNvSpPr/>
          <p:nvPr/>
        </p:nvSpPr>
        <p:spPr>
          <a:xfrm>
            <a:off x="6934200" y="3276600"/>
            <a:ext cx="22098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1" name="Rounded Rectangle 20">
            <a:hlinkClick r:id="rId15" action="ppaction://hlinksldjump"/>
          </p:cNvPr>
          <p:cNvSpPr/>
          <p:nvPr/>
        </p:nvSpPr>
        <p:spPr>
          <a:xfrm>
            <a:off x="0" y="4419600"/>
            <a:ext cx="2438400" cy="1066800"/>
          </a:xfrm>
          <a:prstGeom prst="roundRect">
            <a:avLst/>
          </a:prstGeom>
          <a:solidFill>
            <a:srgbClr val="FF66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2" name="Rounded Rectangle 21">
            <a:hlinkClick r:id="rId16" action="ppaction://hlinksldjump"/>
          </p:cNvPr>
          <p:cNvSpPr/>
          <p:nvPr/>
        </p:nvSpPr>
        <p:spPr>
          <a:xfrm>
            <a:off x="2463800" y="4419600"/>
            <a:ext cx="2209800" cy="1066800"/>
          </a:xfrm>
          <a:prstGeom prst="roundRect">
            <a:avLst/>
          </a:prstGeom>
          <a:solidFill>
            <a:srgbClr val="0000FF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3" name="Rounded Rectangle 22">
            <a:hlinkClick r:id="rId17" action="ppaction://hlinksldjump"/>
          </p:cNvPr>
          <p:cNvSpPr/>
          <p:nvPr/>
        </p:nvSpPr>
        <p:spPr>
          <a:xfrm>
            <a:off x="4699000" y="4419600"/>
            <a:ext cx="2209800" cy="1066800"/>
          </a:xfrm>
          <a:prstGeom prst="roundRect">
            <a:avLst/>
          </a:prstGeom>
          <a:solidFill>
            <a:srgbClr val="FF00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4" name="Rounded Rectangle 23">
            <a:hlinkClick r:id="rId18" action="ppaction://hlinksldjump"/>
          </p:cNvPr>
          <p:cNvSpPr/>
          <p:nvPr/>
        </p:nvSpPr>
        <p:spPr>
          <a:xfrm>
            <a:off x="6934200" y="4419600"/>
            <a:ext cx="22098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9" name="Smiley Face 28">
            <a:hlinkClick r:id="rId19" action="ppaction://hlinksldjump">
              <a:snd r:embed="rId20" name="ENTRANCE.WAV"/>
            </a:hlinkClick>
          </p:cNvPr>
          <p:cNvSpPr/>
          <p:nvPr/>
        </p:nvSpPr>
        <p:spPr>
          <a:xfrm>
            <a:off x="4648200" y="5715000"/>
            <a:ext cx="914400" cy="838200"/>
          </a:xfrm>
          <a:prstGeom prst="smileyFace">
            <a:avLst/>
          </a:prstGeom>
          <a:solidFill>
            <a:srgbClr val="FFFF00"/>
          </a:solidFill>
          <a:ln>
            <a:solidFill>
              <a:schemeClr val="tx1"/>
            </a:solidFill>
          </a:ln>
          <a:effectLst>
            <a:glow rad="101600">
              <a:srgbClr val="00FF00">
                <a:alpha val="60000"/>
              </a:srgb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5786991" y="5791200"/>
            <a:ext cx="33570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  <a:latin typeface="Boring Lesson" pitchFamily="2" charset="0"/>
              </a:rPr>
              <a:t>RiskIT!</a:t>
            </a:r>
            <a:endParaRPr lang="en-US" sz="3200" dirty="0">
              <a:solidFill>
                <a:srgbClr val="FFFF00"/>
              </a:solidFill>
              <a:latin typeface="Boring Lesson" pitchFamily="2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28600" y="6096000"/>
            <a:ext cx="41168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  <a:latin typeface="Boring Lesson" pitchFamily="2" charset="0"/>
              </a:rPr>
              <a:t>Lesson 17</a:t>
            </a:r>
            <a:endParaRPr lang="en-US" sz="3200" dirty="0">
              <a:solidFill>
                <a:srgbClr val="FFFF00"/>
              </a:solidFill>
              <a:latin typeface="Boring Lesson" pitchFamily="2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14400" y="5562600"/>
            <a:ext cx="25683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Sound ttnorm" pitchFamily="2" charset="0"/>
              </a:rPr>
              <a:t>Confirm</a:t>
            </a:r>
            <a:r>
              <a:rPr lang="en-US" sz="3600" dirty="0" smtClean="0">
                <a:solidFill>
                  <a:srgbClr val="00FF00"/>
                </a:solidFill>
                <a:latin typeface="Arial Black" pitchFamily="34" charset="0"/>
              </a:rPr>
              <a:t>IT!</a:t>
            </a:r>
            <a:endParaRPr lang="en-US" sz="3600" dirty="0">
              <a:solidFill>
                <a:srgbClr val="00FF00"/>
              </a:solidFill>
              <a:latin typeface="Sound ttnorm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3733800" y="685800"/>
            <a:ext cx="43284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Romans 10:8-17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962400" y="5105400"/>
            <a:ext cx="3124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>
                <a:solidFill>
                  <a:srgbClr val="FF000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Bog Standard" pitchFamily="2" charset="0"/>
              </a:rPr>
              <a:t>False!</a:t>
            </a:r>
            <a:endParaRPr lang="en-US" sz="4000" dirty="0">
              <a:solidFill>
                <a:srgbClr val="FF0000"/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850289" y="1905000"/>
            <a:ext cx="6293711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True or False:</a:t>
            </a:r>
          </a:p>
          <a:p>
            <a:endParaRPr lang="en-US" sz="1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742950" indent="-742950"/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This passage teaches us that</a:t>
            </a:r>
          </a:p>
          <a:p>
            <a:pPr marL="742950" indent="-742950"/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if we confess Jesus, believe</a:t>
            </a:r>
          </a:p>
          <a:p>
            <a:pPr marL="742950" indent="-742950"/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in Him, and do good works,</a:t>
            </a:r>
          </a:p>
          <a:p>
            <a:pPr marL="742950" indent="-742950"/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we will be saved.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 animBg="1"/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705600" y="2286000"/>
            <a:ext cx="2057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rgbClr val="FF0000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heart</a:t>
            </a:r>
            <a:endParaRPr lang="en-US" sz="1600" dirty="0" smtClean="0">
              <a:solidFill>
                <a:srgbClr val="FF0000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704850" y="2286000"/>
            <a:ext cx="1066800" cy="1066800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667000" y="2057400"/>
            <a:ext cx="592662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v.10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“…it is with your _______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that you believe and are justified…</a:t>
            </a: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971550" y="6019800"/>
            <a:ext cx="533400" cy="457200"/>
          </a:xfrm>
          <a:prstGeom prst="actionButtonBackPrevious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657600" y="381000"/>
            <a:ext cx="43284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Romans 10:8-17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743200" y="1828800"/>
            <a:ext cx="6094938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Unscramble these key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words from this passage:</a:t>
            </a:r>
          </a:p>
          <a:p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200" dirty="0" err="1" smtClean="0">
                <a:solidFill>
                  <a:schemeClr val="bg1"/>
                </a:solidFill>
                <a:latin typeface="Bog Standard" pitchFamily="2" charset="0"/>
              </a:rPr>
              <a:t>ssonfec</a:t>
            </a: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     </a:t>
            </a:r>
            <a:r>
              <a:rPr lang="en-US" sz="3200" dirty="0" err="1" smtClean="0">
                <a:solidFill>
                  <a:schemeClr val="bg1"/>
                </a:solidFill>
                <a:latin typeface="Bog Standard" pitchFamily="2" charset="0"/>
              </a:rPr>
              <a:t>desav</a:t>
            </a:r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667000" y="4038600"/>
            <a:ext cx="50161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  <a:latin typeface="Bog Standard" pitchFamily="2" charset="0"/>
              </a:rPr>
              <a:t>confess     saved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733800" y="685800"/>
            <a:ext cx="43284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Romans 10:8-17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uiExpand="1" build="allAtOnce" animBg="1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324600" y="1905000"/>
            <a:ext cx="2667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solidFill>
                  <a:srgbClr val="FF0000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trusts</a:t>
            </a:r>
            <a:endParaRPr lang="en-US" sz="7200" dirty="0" smtClean="0">
              <a:solidFill>
                <a:srgbClr val="FF0000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667000" y="1676400"/>
            <a:ext cx="6484467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v.11 –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“Anyone who _________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in Him will never be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put to shame.”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733800" y="685800"/>
            <a:ext cx="43284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Romans 10:8-17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124200" y="609600"/>
            <a:ext cx="5562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What City Am I In?</a:t>
            </a:r>
            <a:endParaRPr lang="en-US" sz="2400" dirty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38200" y="4953000"/>
            <a:ext cx="6934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Washington, D.C.</a:t>
            </a:r>
            <a:endParaRPr lang="en-US" sz="5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667000" y="1905000"/>
            <a:ext cx="62484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 Lincoln Memorial</a:t>
            </a:r>
          </a:p>
          <a:p>
            <a:pPr>
              <a:buFont typeface="Arial" pitchFamily="34" charset="0"/>
              <a:buChar char="•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 Supreme Court</a:t>
            </a:r>
          </a:p>
          <a:p>
            <a:pPr>
              <a:buFont typeface="Arial" pitchFamily="34" charset="0"/>
              <a:buChar char="•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 White House</a:t>
            </a:r>
          </a:p>
          <a:p>
            <a:pPr>
              <a:buFont typeface="Arial" pitchFamily="34" charset="0"/>
              <a:buChar char="•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 Smithsonian</a:t>
            </a:r>
          </a:p>
          <a:p>
            <a:pPr>
              <a:buFont typeface="Arial" pitchFamily="34" charset="0"/>
              <a:buChar char="•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 Pennsylvania Avenue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077200" y="5715000"/>
            <a:ext cx="762000" cy="685800"/>
          </a:xfrm>
          <a:prstGeom prst="actionButtonBackPrevious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3124200" y="1981200"/>
            <a:ext cx="60198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Golden Gate Bridge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Giants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Rice-a-</a:t>
            </a:r>
            <a:r>
              <a:rPr lang="en-US" sz="3200" dirty="0" err="1" smtClean="0">
                <a:solidFill>
                  <a:schemeClr val="bg1"/>
                </a:solidFill>
                <a:latin typeface="Bog Standard" pitchFamily="2" charset="0"/>
              </a:rPr>
              <a:t>Roni</a:t>
            </a:r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49’ers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762000" y="4800600"/>
            <a:ext cx="70104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600" dirty="0" smtClean="0">
                <a:solidFill>
                  <a:schemeClr val="bg1"/>
                </a:solidFill>
                <a:effectLst>
                  <a:glow rad="101600">
                    <a:schemeClr val="bg2">
                      <a:alpha val="60000"/>
                    </a:schemeClr>
                  </a:glow>
                </a:effectLst>
                <a:latin typeface="Bog Standard" pitchFamily="2" charset="0"/>
              </a:rPr>
              <a:t>San Francisco</a:t>
            </a:r>
            <a:endParaRPr lang="en-US" sz="2400" dirty="0" smtClean="0">
              <a:solidFill>
                <a:schemeClr val="bg1"/>
              </a:solidFill>
              <a:effectLst>
                <a:glow rad="101600">
                  <a:schemeClr val="bg2">
                    <a:alpha val="6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24200" y="609600"/>
            <a:ext cx="5562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What City Am I In?</a:t>
            </a:r>
            <a:endParaRPr lang="en-US" sz="2400" dirty="0">
              <a:solidFill>
                <a:schemeClr val="bg1"/>
              </a:solidFill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2000" y="5029200"/>
            <a:ext cx="5638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3206750" algn="l"/>
              </a:tabLst>
            </a:pPr>
            <a:r>
              <a:rPr lang="en-US" sz="72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New York</a:t>
            </a:r>
            <a:endParaRPr lang="en-US" sz="9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2971800" y="1752600"/>
            <a:ext cx="55626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Manhattan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Empire State Building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Staten Island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Queens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Bronx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Islanders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124200" y="609600"/>
            <a:ext cx="5562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What City Am I In?</a:t>
            </a:r>
            <a:endParaRPr lang="en-US" sz="2400" dirty="0">
              <a:solidFill>
                <a:schemeClr val="bg1"/>
              </a:solidFill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09800" y="4038600"/>
            <a:ext cx="6629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San Antonio</a:t>
            </a:r>
            <a:endParaRPr lang="en-US" sz="1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2971800" y="1828800"/>
            <a:ext cx="6019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 River Walk</a:t>
            </a:r>
          </a:p>
          <a:p>
            <a:pPr>
              <a:buFont typeface="Arial" pitchFamily="34" charset="0"/>
              <a:buChar char="•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 The Alamo</a:t>
            </a:r>
          </a:p>
          <a:p>
            <a:pPr>
              <a:buFont typeface="Arial" pitchFamily="34" charset="0"/>
              <a:buChar char="•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 Spurs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124200" y="609600"/>
            <a:ext cx="5562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What City Am I In?</a:t>
            </a:r>
            <a:endParaRPr lang="en-US" sz="2400" dirty="0">
              <a:solidFill>
                <a:schemeClr val="bg1"/>
              </a:solidFill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ultiply 1"/>
          <p:cNvSpPr/>
          <p:nvPr/>
        </p:nvSpPr>
        <p:spPr>
          <a:xfrm>
            <a:off x="1143000" y="1295400"/>
            <a:ext cx="1828800" cy="2057400"/>
          </a:xfrm>
          <a:prstGeom prst="mathMultiply">
            <a:avLst/>
          </a:prstGeom>
          <a:solidFill>
            <a:srgbClr val="FFFF00"/>
          </a:solidFill>
          <a:ln w="38100">
            <a:solidFill>
              <a:schemeClr val="bg1"/>
            </a:solidFill>
          </a:ln>
          <a:scene3d>
            <a:camera prst="orthographicFront"/>
            <a:lightRig rig="threePt" dir="t"/>
          </a:scene3d>
          <a:sp3d extrusionH="38100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0" y="1"/>
            <a:ext cx="19050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31550" cmpd="sng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2</a:t>
            </a:r>
            <a:endParaRPr lang="en-US" sz="5400" b="1" cap="none" spc="0" dirty="0">
              <a:ln w="31550" cmpd="sng">
                <a:solidFill>
                  <a:schemeClr val="bg1"/>
                </a:solidFill>
                <a:prstDash val="solid"/>
              </a:ln>
              <a:solidFill>
                <a:srgbClr val="FFFF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71800" y="1905000"/>
            <a:ext cx="5848011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This is </a:t>
            </a:r>
            <a:r>
              <a:rPr lang="en-US" sz="6000" b="1" i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Double</a:t>
            </a:r>
            <a:r>
              <a:rPr lang="en-US" sz="6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IT!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Multiply the value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this question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 two!</a:t>
            </a:r>
            <a:endParaRPr lang="en-US" sz="6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Action Button: Forward or Next 7">
            <a:hlinkClick r:id="rId3" action="ppaction://hlinksldjump" highlightClick="1">
              <a:snd r:embed="rId4" name="nyuk.wav"/>
            </a:hlinkClick>
          </p:cNvPr>
          <p:cNvSpPr/>
          <p:nvPr/>
        </p:nvSpPr>
        <p:spPr>
          <a:xfrm>
            <a:off x="1143000" y="4343400"/>
            <a:ext cx="1066800" cy="1066800"/>
          </a:xfrm>
          <a:prstGeom prst="actionButtonForwardNext">
            <a:avLst/>
          </a:prstGeom>
          <a:solidFill>
            <a:srgbClr val="FFFF00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>
    <p:sndAc>
      <p:stSnd>
        <p:snd r:embed="rId2" name="ENTRANCE.WAV"/>
      </p:stSnd>
    </p:sndAc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ultiply 1"/>
          <p:cNvSpPr/>
          <p:nvPr/>
        </p:nvSpPr>
        <p:spPr>
          <a:xfrm>
            <a:off x="1143000" y="1295400"/>
            <a:ext cx="1828800" cy="2057400"/>
          </a:xfrm>
          <a:prstGeom prst="mathMultiply">
            <a:avLst/>
          </a:prstGeom>
          <a:solidFill>
            <a:srgbClr val="FFFF00"/>
          </a:solidFill>
          <a:ln w="38100">
            <a:solidFill>
              <a:schemeClr val="bg1"/>
            </a:solidFill>
          </a:ln>
          <a:scene3d>
            <a:camera prst="orthographicFront"/>
            <a:lightRig rig="threePt" dir="t"/>
          </a:scene3d>
          <a:sp3d extrusionH="38100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0" y="1"/>
            <a:ext cx="19050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31550" cmpd="sng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2</a:t>
            </a:r>
            <a:endParaRPr lang="en-US" sz="5400" b="1" cap="none" spc="0" dirty="0">
              <a:ln w="31550" cmpd="sng">
                <a:solidFill>
                  <a:schemeClr val="bg1"/>
                </a:solidFill>
                <a:prstDash val="solid"/>
              </a:ln>
              <a:solidFill>
                <a:srgbClr val="FFFF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71800" y="1905000"/>
            <a:ext cx="5848011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This is </a:t>
            </a:r>
            <a:r>
              <a:rPr lang="en-US" sz="6000" b="1" i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Double</a:t>
            </a:r>
            <a:r>
              <a:rPr lang="en-US" sz="6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IT!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Multiply the value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this question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 two!</a:t>
            </a:r>
            <a:endParaRPr lang="en-US" sz="6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Action Button: Forward or Next 7">
            <a:hlinkClick r:id="rId3" action="ppaction://hlinksldjump" highlightClick="1">
              <a:snd r:embed="rId4" name="nyuk.wav"/>
            </a:hlinkClick>
          </p:cNvPr>
          <p:cNvSpPr/>
          <p:nvPr/>
        </p:nvSpPr>
        <p:spPr>
          <a:xfrm>
            <a:off x="990600" y="4343400"/>
            <a:ext cx="1066800" cy="1066800"/>
          </a:xfrm>
          <a:prstGeom prst="actionButtonForwardNext">
            <a:avLst/>
          </a:prstGeom>
          <a:solidFill>
            <a:srgbClr val="FFFF00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>
    <p:sndAc>
      <p:stSnd>
        <p:snd r:embed="rId2" name="ENTRANCE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0" y="1981200"/>
            <a:ext cx="5791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A creed is a statement</a:t>
            </a:r>
          </a:p>
          <a:p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of __________.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124200" y="3352800"/>
            <a:ext cx="55626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5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belief</a:t>
            </a:r>
            <a:endParaRPr lang="en-US" sz="1100" dirty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3048000" y="609600"/>
            <a:ext cx="54102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fitb</a:t>
            </a:r>
            <a:endParaRPr lang="en-US" sz="5400" dirty="0">
              <a:latin typeface="Boring Lesson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ghtning Bolt 4"/>
          <p:cNvSpPr/>
          <p:nvPr/>
        </p:nvSpPr>
        <p:spPr>
          <a:xfrm>
            <a:off x="914400" y="304800"/>
            <a:ext cx="7620000" cy="5867400"/>
          </a:xfrm>
          <a:prstGeom prst="lightningBolt">
            <a:avLst/>
          </a:prstGeom>
          <a:solidFill>
            <a:srgbClr val="FFFF00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1143000" y="685800"/>
            <a:ext cx="7067063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This is </a:t>
            </a:r>
            <a:r>
              <a:rPr lang="en-US" sz="6000" b="1" i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Risk</a:t>
            </a:r>
            <a:r>
              <a:rPr lang="en-US" sz="6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IT!</a:t>
            </a:r>
          </a:p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Add up your total</a:t>
            </a:r>
          </a:p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points and determine</a:t>
            </a:r>
          </a:p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how much you will</a:t>
            </a:r>
          </a:p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risk on this category:</a:t>
            </a:r>
            <a:endParaRPr lang="en-US" sz="6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57400" y="5486400"/>
            <a:ext cx="171232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 smtClean="0">
                <a:solidFill>
                  <a:srgbClr val="00FF00"/>
                </a:solidFill>
                <a:latin typeface="+mj-lt"/>
              </a:rPr>
              <a:t>Q123</a:t>
            </a:r>
            <a:endParaRPr lang="en-US" sz="5400" b="1" dirty="0">
              <a:solidFill>
                <a:srgbClr val="00FF00"/>
              </a:solidFill>
              <a:effectLst/>
              <a:latin typeface="+mj-lt"/>
            </a:endParaRPr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066800" y="5562600"/>
            <a:ext cx="838200" cy="762000"/>
          </a:xfrm>
          <a:prstGeom prst="actionButtonForwardNext">
            <a:avLst/>
          </a:prstGeom>
          <a:solidFill>
            <a:srgbClr val="00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85800" y="2438400"/>
            <a:ext cx="81534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FF00"/>
                </a:solidFill>
              </a:rPr>
              <a:t>“I am confessing that I believe in one God who reveals Himself in three distinct ___________;</a:t>
            </a:r>
          </a:p>
          <a:p>
            <a:r>
              <a:rPr lang="en-US" sz="3200" b="1" dirty="0" smtClean="0">
                <a:solidFill>
                  <a:srgbClr val="00FF00"/>
                </a:solidFill>
              </a:rPr>
              <a:t>Father, Son, and Holy Spirit. This God made</a:t>
            </a:r>
          </a:p>
          <a:p>
            <a:r>
              <a:rPr lang="en-US" sz="3200" b="1" dirty="0" smtClean="0">
                <a:solidFill>
                  <a:srgbClr val="00FF00"/>
                </a:solidFill>
              </a:rPr>
              <a:t>all __________, and continues to care for and</a:t>
            </a:r>
          </a:p>
          <a:p>
            <a:r>
              <a:rPr lang="en-US" sz="3200" b="1" dirty="0" smtClean="0">
                <a:solidFill>
                  <a:srgbClr val="00FF00"/>
                </a:solidFill>
              </a:rPr>
              <a:t>seeks to _________ what He has made.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5181600"/>
            <a:ext cx="6705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persons, things, save</a:t>
            </a:r>
            <a:endParaRPr lang="en-US" sz="14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4495800" y="762000"/>
            <a:ext cx="1066800" cy="1066800"/>
          </a:xfrm>
          <a:prstGeom prst="ellipse">
            <a:avLst/>
          </a:prstGeom>
          <a:solidFill>
            <a:srgbClr val="00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ring Lesson" pitchFamily="2" charset="0"/>
              </a:rPr>
              <a:t>a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ring Lesson" pitchFamily="2" charset="0"/>
            </a:endParaRPr>
          </a:p>
        </p:txBody>
      </p:sp>
      <p:sp>
        <p:nvSpPr>
          <p:cNvPr id="12" name="Action Button: Back or Previous 11">
            <a:hlinkClick r:id="" action="ppaction://hlinkshowjump?jump=firstslide" highlightClick="1">
              <a:snd r:embed="rId2" name="thtsall.wav"/>
            </a:hlinkClick>
          </p:cNvPr>
          <p:cNvSpPr/>
          <p:nvPr/>
        </p:nvSpPr>
        <p:spPr>
          <a:xfrm>
            <a:off x="7848600" y="5638800"/>
            <a:ext cx="990600" cy="990600"/>
          </a:xfrm>
          <a:prstGeom prst="actionButtonBackPrevious">
            <a:avLst/>
          </a:prstGeom>
          <a:solidFill>
            <a:srgbClr val="00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286000" y="838200"/>
            <a:ext cx="188064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Q123</a:t>
            </a:r>
            <a:endParaRPr lang="en-US" sz="6000" b="1" dirty="0">
              <a:solidFill>
                <a:srgbClr val="00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 build="allAtOnce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43200" y="533400"/>
            <a:ext cx="6400800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Which of these ‘creeds’ is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NOT mentioned in our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Catechism?</a:t>
            </a:r>
          </a:p>
          <a:p>
            <a:endParaRPr lang="en-US" sz="10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682625" indent="-682625">
              <a:buAutoNum type="alphaLcParenR"/>
            </a:pPr>
            <a:r>
              <a:rPr lang="en-US" sz="3200" dirty="0" err="1" smtClean="0">
                <a:solidFill>
                  <a:schemeClr val="bg1"/>
                </a:solidFill>
                <a:latin typeface="Bog Standard" pitchFamily="2" charset="0"/>
              </a:rPr>
              <a:t>Athanasian</a:t>
            </a:r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682625" indent="-682625">
              <a:buAutoNum type="alphaLcParenR"/>
            </a:pPr>
            <a:r>
              <a:rPr lang="en-US" sz="3200" dirty="0" err="1" smtClean="0">
                <a:solidFill>
                  <a:schemeClr val="bg1"/>
                </a:solidFill>
                <a:latin typeface="Bog Standard" pitchFamily="2" charset="0"/>
              </a:rPr>
              <a:t>Herodian</a:t>
            </a:r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682625" indent="-682625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Nicene</a:t>
            </a:r>
          </a:p>
          <a:p>
            <a:pPr marL="682625" indent="-682625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Apostles’</a:t>
            </a:r>
          </a:p>
          <a:p>
            <a:pPr marL="682625" indent="-682625">
              <a:buAutoNum type="alphaLcParenR"/>
            </a:pPr>
            <a:r>
              <a:rPr lang="en-US" sz="3200" dirty="0" err="1" smtClean="0">
                <a:solidFill>
                  <a:schemeClr val="bg1"/>
                </a:solidFill>
                <a:latin typeface="Bog Standard" pitchFamily="2" charset="0"/>
              </a:rPr>
              <a:t>Frodian</a:t>
            </a:r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67000" y="4800600"/>
            <a:ext cx="51054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5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B &amp; E</a:t>
            </a:r>
            <a:endParaRPr lang="en-US" sz="2000" dirty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09600" y="2286000"/>
            <a:ext cx="10668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76300" y="5791200"/>
            <a:ext cx="533400" cy="457200"/>
          </a:xfrm>
          <a:prstGeom prst="actionButtonBackPrevious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95600" y="2057400"/>
            <a:ext cx="59436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From Q123: “I am confessing that I believe in ______ God who reveals Himself in 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___________ distinct persons.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876800" y="2895600"/>
            <a:ext cx="2819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one</a:t>
            </a:r>
            <a:endParaRPr lang="en-US" sz="3600" dirty="0" smtClean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Oval 14"/>
          <p:cNvSpPr/>
          <p:nvPr/>
        </p:nvSpPr>
        <p:spPr>
          <a:xfrm>
            <a:off x="2743200" y="533400"/>
            <a:ext cx="54102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fitb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19400" y="3810000"/>
            <a:ext cx="2819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three</a:t>
            </a:r>
            <a:endParaRPr lang="en-US" sz="3600" dirty="0" smtClean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uiExpand="1" build="allAtOnce" animBg="1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76600" y="914400"/>
            <a:ext cx="5702202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Which of the three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Persons in the Trinity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(Father, Son, Holy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Spirit) is the most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important?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352800" y="4114800"/>
            <a:ext cx="4343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they are equal</a:t>
            </a:r>
            <a:endParaRPr lang="en-US" sz="3200" dirty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743200" y="457200"/>
            <a:ext cx="60960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True or False?</a:t>
            </a:r>
          </a:p>
          <a:p>
            <a:endParaRPr lang="en-US" sz="28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The Apostles’ Creed was</a:t>
            </a:r>
          </a:p>
          <a:p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not written by all the</a:t>
            </a:r>
          </a:p>
          <a:p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Apostles. Three were chosen to write a creed,</a:t>
            </a:r>
          </a:p>
          <a:p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then the group approved </a:t>
            </a:r>
          </a:p>
          <a:p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it at the Council of Jerusalem in 87 A.D.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667000" y="4572000"/>
            <a:ext cx="48006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500" dirty="0" smtClean="0">
                <a:solidFill>
                  <a:srgbClr val="0000FF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False!</a:t>
            </a:r>
            <a:endParaRPr lang="en-US" sz="1100" dirty="0">
              <a:solidFill>
                <a:srgbClr val="0000FF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 animBg="1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95600" y="2057400"/>
            <a:ext cx="5715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It is estimated that the Apostles’ Creed was completed around ________ A.D.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334000" y="3581400"/>
            <a:ext cx="1905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rgbClr val="0000FF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700</a:t>
            </a:r>
            <a:endParaRPr lang="en-US" sz="500" dirty="0">
              <a:solidFill>
                <a:srgbClr val="0000FF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848600" y="5867400"/>
            <a:ext cx="609600" cy="609600"/>
          </a:xfrm>
          <a:prstGeom prst="actionButtonBackPrevious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200400" y="457200"/>
            <a:ext cx="54102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The three sections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of the Apostles’ Creed are called:</a:t>
            </a:r>
          </a:p>
          <a:p>
            <a:pPr algn="ctr"/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Sections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Divisions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Categories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Tables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Articles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33400" y="3962400"/>
            <a:ext cx="12954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500" dirty="0" smtClean="0">
                <a:ln>
                  <a:solidFill>
                    <a:schemeClr val="bg1"/>
                  </a:solidFill>
                </a:ln>
                <a:solidFill>
                  <a:srgbClr val="0000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g Standard" pitchFamily="2" charset="0"/>
              </a:rPr>
              <a:t>E</a:t>
            </a:r>
            <a:endParaRPr lang="en-US" sz="600" dirty="0">
              <a:ln>
                <a:solidFill>
                  <a:schemeClr val="bg1"/>
                </a:solidFill>
              </a:ln>
              <a:solidFill>
                <a:srgbClr val="00FF0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 animBg="1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19400" y="762000"/>
            <a:ext cx="60198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err="1" smtClean="0">
                <a:solidFill>
                  <a:schemeClr val="bg1"/>
                </a:solidFill>
                <a:latin typeface="Bog Standard" pitchFamily="2" charset="0"/>
              </a:rPr>
              <a:t>Marcion</a:t>
            </a: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 challenged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Jesus’ ___________.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The </a:t>
            </a:r>
            <a:r>
              <a:rPr lang="en-US" sz="3600" dirty="0" err="1" smtClean="0">
                <a:solidFill>
                  <a:schemeClr val="bg1"/>
                </a:solidFill>
                <a:latin typeface="Bog Standard" pitchFamily="2" charset="0"/>
              </a:rPr>
              <a:t>DaVinci</a:t>
            </a: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 Code challenges Jesus’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____________.</a:t>
            </a: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990600" y="5715000"/>
            <a:ext cx="533400" cy="457200"/>
          </a:xfrm>
          <a:prstGeom prst="actionButtonBackPrevious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3505200" y="3962400"/>
            <a:ext cx="4556055" cy="21236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742950" indent="-742950"/>
            <a:r>
              <a:rPr lang="en-US" sz="6600" dirty="0" smtClean="0">
                <a:ln>
                  <a:solidFill>
                    <a:schemeClr val="bg1"/>
                  </a:solidFill>
                </a:ln>
                <a:solidFill>
                  <a:schemeClr val="accent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humanity</a:t>
            </a:r>
          </a:p>
          <a:p>
            <a:pPr marL="742950" indent="-742950"/>
            <a:r>
              <a:rPr lang="en-US" sz="6600" dirty="0" smtClean="0">
                <a:ln>
                  <a:solidFill>
                    <a:schemeClr val="bg1"/>
                  </a:solidFill>
                </a:ln>
                <a:solidFill>
                  <a:schemeClr val="accent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divinity</a:t>
            </a:r>
            <a:endParaRPr lang="en-US" dirty="0" smtClean="0">
              <a:ln>
                <a:solidFill>
                  <a:schemeClr val="bg1"/>
                </a:solidFill>
              </a:ln>
              <a:solidFill>
                <a:schemeClr val="accent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uiExpand="1" build="allAtOnce" animBg="1"/>
      <p:bldP spid="9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1616</TotalTime>
  <Words>524</Words>
  <Application>Microsoft Office PowerPoint</Application>
  <PresentationFormat>On-screen Show (4:3)</PresentationFormat>
  <Paragraphs>215</Paragraphs>
  <Slides>21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Bruce G Stumbo</dc:creator>
  <cp:lastModifiedBy>Bruce</cp:lastModifiedBy>
  <cp:revision>345</cp:revision>
  <dcterms:created xsi:type="dcterms:W3CDTF">2008-10-17T16:50:40Z</dcterms:created>
  <dcterms:modified xsi:type="dcterms:W3CDTF">2011-11-09T20:49:05Z</dcterms:modified>
</cp:coreProperties>
</file>