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9.xml"/><Relationship Id="rId3" Type="http://schemas.openxmlformats.org/officeDocument/2006/relationships/slide" Target="slide2.xml"/><Relationship Id="rId7" Type="http://schemas.openxmlformats.org/officeDocument/2006/relationships/slide" Target="slide18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1.xml"/><Relationship Id="rId16" Type="http://schemas.openxmlformats.org/officeDocument/2006/relationships/slide" Target="slide9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15.xml"/><Relationship Id="rId19" Type="http://schemas.openxmlformats.org/officeDocument/2006/relationships/slide" Target="slide20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/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4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5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6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7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8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19" action="ppaction://hlinksldjump">
              <a:snd r:embed="rId20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96000"/>
            <a:ext cx="4059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10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14800" y="304800"/>
            <a:ext cx="4235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5:1-2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53000" y="4495800"/>
            <a:ext cx="152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90800" y="1295400"/>
            <a:ext cx="674255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are we to imitate?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Our friends	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God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Our parents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Good people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Catholic Saints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2895600"/>
            <a:ext cx="236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love</a:t>
            </a:r>
            <a:endParaRPr lang="en-US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2286000"/>
            <a:ext cx="571823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We are to live a life of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 just as 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_____________ loved us.</a:t>
            </a:r>
          </a:p>
          <a:p>
            <a:pPr marL="514350" indent="-514350">
              <a:buAutoNum type="alphaLcParenR"/>
            </a:pPr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0" y="1066800"/>
            <a:ext cx="4235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5:1-2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95600" y="38862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Christ</a:t>
            </a:r>
            <a:endParaRPr lang="en-US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733800"/>
            <a:ext cx="1981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67000" y="1371600"/>
            <a:ext cx="626806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4</a:t>
            </a:r>
            <a:r>
              <a:rPr lang="en-US" sz="3200" baseline="30000" dirty="0" smtClean="0">
                <a:solidFill>
                  <a:schemeClr val="bg1"/>
                </a:solidFill>
                <a:latin typeface="Bog Standard" pitchFamily="2" charset="0"/>
              </a:rPr>
              <a:t>th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Commandment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is the first commandment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with: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a </a:t>
            </a: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Requirement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 Promise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Strings attached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 guarantee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4800" y="304800"/>
            <a:ext cx="4235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6:1-4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2133600"/>
            <a:ext cx="38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exasperate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95600" y="1600200"/>
            <a:ext cx="584647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“Fathers, do not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________________ your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children; instead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bring them up in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_____________ and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___________ of the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Lord.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4800" y="304800"/>
            <a:ext cx="4235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Ephesians 6:1-4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5600" y="3733800"/>
            <a:ext cx="38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training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4600" y="4267200"/>
            <a:ext cx="38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instruction</a:t>
            </a:r>
            <a:endParaRPr lang="en-US" sz="12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  <p:bldP spid="9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381000"/>
            <a:ext cx="2077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Fashion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4191000"/>
            <a:ext cx="655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Shoes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1447800"/>
            <a:ext cx="624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Wing Tips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have to do with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 article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clothing?</a:t>
            </a:r>
            <a:endParaRPr lang="en-US" sz="2000" dirty="0" smtClean="0">
              <a:solidFill>
                <a:srgbClr val="00B0F0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1371600"/>
            <a:ext cx="495300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what decade </a:t>
            </a: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did“leisure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suits” come and go?</a:t>
            </a:r>
          </a:p>
          <a:p>
            <a:pPr marL="742950" indent="-742950"/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50’s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60’s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70’s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80’s</a:t>
            </a:r>
          </a:p>
          <a:p>
            <a:pPr marL="742950" indent="-742950"/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4343400"/>
            <a:ext cx="25146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500" dirty="0" smtClean="0">
                <a:solidFill>
                  <a:schemeClr val="bg1"/>
                </a:solidFill>
                <a:effectLst>
                  <a:glow rad="101600">
                    <a:schemeClr val="bg2">
                      <a:alpha val="6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4000" dirty="0" smtClean="0">
              <a:solidFill>
                <a:schemeClr val="bg1"/>
              </a:solidFill>
              <a:effectLst>
                <a:glow rad="101600">
                  <a:schemeClr val="bg2">
                    <a:alpha val="6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609600"/>
            <a:ext cx="2077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Fashion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86200"/>
            <a:ext cx="2667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138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1295400"/>
            <a:ext cx="6248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Of these countries, which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is most commonly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associated with plaid?</a:t>
            </a:r>
          </a:p>
          <a:p>
            <a:endParaRPr lang="en-US" sz="3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Iraq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Iran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Scotland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Turkey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Russia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457200"/>
            <a:ext cx="2077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Fashion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3886200"/>
            <a:ext cx="220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24200" y="990600"/>
            <a:ext cx="6019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these 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NOT a famous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fashion design brand?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endParaRPr lang="en-US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err="1" smtClean="0">
                <a:solidFill>
                  <a:schemeClr val="bg1"/>
                </a:solidFill>
                <a:latin typeface="Bog Standard" pitchFamily="2" charset="0"/>
              </a:rPr>
              <a:t>Belushi</a:t>
            </a:r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Versace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Polo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Levi Strauss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Dior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48200" y="304800"/>
            <a:ext cx="2077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Fashion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9906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3" action="ppaction://hlinksldjump" highlightClick="1">
              <a:snd r:embed="rId4" name="nyuk.wav"/>
            </a:hlinkClick>
          </p:cNvPr>
          <p:cNvSpPr/>
          <p:nvPr/>
        </p:nvSpPr>
        <p:spPr>
          <a:xfrm>
            <a:off x="1066800" y="43434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ENTRANC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False?</a:t>
            </a:r>
          </a:p>
          <a:p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The Fourth Commandment is about honoring parents; other authority figures are not included in this command.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3657600"/>
            <a:ext cx="6019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</a:t>
            </a:r>
            <a:endParaRPr lang="en-US" sz="11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2200" y="5257800"/>
            <a:ext cx="1927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Q59</a:t>
            </a:r>
            <a:endParaRPr lang="en-US" sz="8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514600"/>
            <a:ext cx="8610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I should _________ my father and mother because God has placed them over me for my __________, emotional, and ______________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welfare.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25146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honor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267200" y="9906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315200" y="54102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9600" y="3505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physical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10200" y="35052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spiritual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762000"/>
            <a:ext cx="21034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Q59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9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81000"/>
            <a:ext cx="5849678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actions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help us to honor our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parents?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Love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Respect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Obey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Serve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Cooperate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Trust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541145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all of the above!</a:t>
            </a:r>
            <a:endParaRPr lang="en-US" sz="2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914400"/>
            <a:ext cx="5410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When might you actually disobey your parents “with God’s permission”?</a:t>
            </a:r>
            <a:endParaRPr lang="en-US" sz="32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733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When they ask you</a:t>
            </a:r>
          </a:p>
          <a:p>
            <a:pPr algn="ctr"/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to do something sinful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57200"/>
            <a:ext cx="6172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True or False: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Honoring parents 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important, but it’s not so bad to talk about them with a little disrespect when with friends. Everybody seems to do that.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0" y="53340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false!</a:t>
            </a:r>
            <a:endParaRPr lang="en-US" sz="72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762000"/>
            <a:ext cx="54541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Family starts: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With God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At conception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With parents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At birth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4038600"/>
            <a:ext cx="2895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914400"/>
            <a:ext cx="6136616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This lesson stated that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you are on: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Guard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Alert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Call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Welfare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91000" y="4642009"/>
            <a:ext cx="2133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</a:t>
            </a:r>
            <a:endParaRPr lang="en-US" sz="10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0" y="533400"/>
            <a:ext cx="6477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of the following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are areas over which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parents are to be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concerned?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Our spiritual welfare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Our physical welfare</a:t>
            </a:r>
          </a:p>
          <a:p>
            <a:pPr marL="742950" indent="-7429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Our emotional welfare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44958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all of ‘</a:t>
            </a:r>
            <a:r>
              <a:rPr lang="en-US" sz="9600" dirty="0" err="1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em</a:t>
            </a:r>
            <a:endParaRPr lang="en-US" sz="1200" u="sng" dirty="0">
              <a:solidFill>
                <a:srgbClr val="00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0668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Fill in the blank:</a:t>
            </a: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endParaRPr lang="en-US" sz="3600" dirty="0" smtClean="0">
              <a:solidFill>
                <a:schemeClr val="bg1"/>
              </a:solidFill>
              <a:latin typeface="Bog Standard" pitchFamily="2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Being a parent is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__________ job.</a:t>
            </a:r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4343400"/>
            <a:ext cx="3200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accent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hard</a:t>
            </a:r>
            <a:endParaRPr lang="en-US" sz="4000" dirty="0" smtClean="0">
              <a:solidFill>
                <a:schemeClr val="accent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467</Words>
  <Application>Microsoft Office PowerPoint</Application>
  <PresentationFormat>On-screen Show (4:3)</PresentationFormat>
  <Paragraphs>238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209</cp:revision>
  <dcterms:created xsi:type="dcterms:W3CDTF">2008-10-17T16:50:40Z</dcterms:created>
  <dcterms:modified xsi:type="dcterms:W3CDTF">2011-10-26T17:18:15Z</dcterms:modified>
</cp:coreProperties>
</file>