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00"/>
    <a:srgbClr val="0000FF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media/audio4.wav>
</file>

<file path=ppt/media/audio5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963ADA-153E-4450-9715-37A3C97EC748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C6CB-8386-4D0F-AD7F-48B44254943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332C6CB-8386-4D0F-AD7F-48B44254943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10/26/2011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11.xml"/><Relationship Id="rId13" Type="http://schemas.openxmlformats.org/officeDocument/2006/relationships/audio" Target="../media/audio1.wav"/><Relationship Id="rId18" Type="http://schemas.openxmlformats.org/officeDocument/2006/relationships/slide" Target="slide17.xml"/><Relationship Id="rId3" Type="http://schemas.openxmlformats.org/officeDocument/2006/relationships/slide" Target="slide6.xml"/><Relationship Id="rId7" Type="http://schemas.openxmlformats.org/officeDocument/2006/relationships/slide" Target="slide7.xml"/><Relationship Id="rId12" Type="http://schemas.openxmlformats.org/officeDocument/2006/relationships/slide" Target="slide18.xml"/><Relationship Id="rId17" Type="http://schemas.openxmlformats.org/officeDocument/2006/relationships/slide" Target="slide13.xml"/><Relationship Id="rId2" Type="http://schemas.openxmlformats.org/officeDocument/2006/relationships/slide" Target="slide2.xml"/><Relationship Id="rId16" Type="http://schemas.openxmlformats.org/officeDocument/2006/relationships/slide" Target="slide9.xml"/><Relationship Id="rId20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slide" Target="slide3.xml"/><Relationship Id="rId11" Type="http://schemas.openxmlformats.org/officeDocument/2006/relationships/slide" Target="slide8.xml"/><Relationship Id="rId5" Type="http://schemas.openxmlformats.org/officeDocument/2006/relationships/slide" Target="slide14.xml"/><Relationship Id="rId15" Type="http://schemas.openxmlformats.org/officeDocument/2006/relationships/slide" Target="slide19.xml"/><Relationship Id="rId10" Type="http://schemas.openxmlformats.org/officeDocument/2006/relationships/slide" Target="slide4.xml"/><Relationship Id="rId19" Type="http://schemas.openxmlformats.org/officeDocument/2006/relationships/slide" Target="slide20.xml"/><Relationship Id="rId4" Type="http://schemas.openxmlformats.org/officeDocument/2006/relationships/slide" Target="slide10.xml"/><Relationship Id="rId9" Type="http://schemas.openxmlformats.org/officeDocument/2006/relationships/slide" Target="slide15.xml"/><Relationship Id="rId14" Type="http://schemas.openxmlformats.org/officeDocument/2006/relationships/slide" Target="slide1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audio" Target="../media/audio3.wav"/><Relationship Id="rId2" Type="http://schemas.openxmlformats.org/officeDocument/2006/relationships/slide" Target="slide12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audio" Target="../media/audio4.wav"/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5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2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3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4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5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6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7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8" action="ppaction://hlinksldjump"/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9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0" action="ppaction://hlinksldjump"/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1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2" action="ppaction://hlinksldjump">
              <a:snd r:embed="rId13" name="whoosh.wav"/>
            </a:hlinkClick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>
              <a:snd r:embed="rId13" name="whoosh.wav"/>
            </a:hlinkClick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228600" y="5791200"/>
            <a:ext cx="36776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Lesson 6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191000" y="457200"/>
            <a:ext cx="282801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Exodus 19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52400" y="3810000"/>
            <a:ext cx="24384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solidFill>
                  <a:srgbClr val="FF00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b</a:t>
            </a:r>
            <a:endParaRPr lang="en-US" sz="8000" dirty="0">
              <a:solidFill>
                <a:srgbClr val="FF00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667000" y="1524000"/>
            <a:ext cx="6477000" cy="40472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With what did God surround Himself when He met with Moses?</a:t>
            </a:r>
          </a:p>
          <a:p>
            <a:pPr marL="742950" indent="-742950">
              <a:spcBef>
                <a:spcPts val="600"/>
              </a:spcBef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People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Clouds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Thunder &amp; Lightning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Angels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  <p:bldP spid="16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4114800"/>
            <a:ext cx="91440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the sound of a</a:t>
            </a:r>
          </a:p>
          <a:p>
            <a:pPr algn="ctr"/>
            <a:r>
              <a:rPr lang="en-US" sz="44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ram’s horn</a:t>
            </a: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819400" y="1447800"/>
            <a:ext cx="5687776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Mt. Sinai was a sacred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place; what signal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would God give that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it was safe to go up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on that mountain?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114800" y="533400"/>
            <a:ext cx="282801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Exodus 19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819400" y="4953000"/>
            <a:ext cx="5791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 golden calf</a:t>
            </a:r>
            <a:endParaRPr lang="en-US" sz="44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2819400" y="1524000"/>
            <a:ext cx="6030818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idol did Aaron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put together at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request of the people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who were tired of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waiting for word from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Moses?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3886200" y="533400"/>
            <a:ext cx="281840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Exodus 32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191000" y="4267200"/>
            <a:ext cx="28956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3,000!</a:t>
            </a:r>
            <a:endParaRPr lang="en-US" sz="44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3124200" y="1752600"/>
            <a:ext cx="5184433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How many people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died as a result of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their disobedience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this chapter?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4267200" y="685800"/>
            <a:ext cx="281840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Exodus 32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381000"/>
            <a:ext cx="532870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Television &amp; Movies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04800" y="4648200"/>
            <a:ext cx="8839200" cy="11849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Tom </a:t>
            </a:r>
            <a:r>
              <a:rPr lang="en-US" sz="32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Cruise</a:t>
            </a:r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     Samuel L. </a:t>
            </a:r>
            <a:r>
              <a:rPr lang="en-US" sz="3200" dirty="0" smtClean="0">
                <a:solidFill>
                  <a:srgbClr val="FFFF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Jackson</a:t>
            </a:r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 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Britney </a:t>
            </a:r>
            <a:r>
              <a:rPr lang="en-US" sz="3200" dirty="0" smtClean="0">
                <a:solidFill>
                  <a:srgbClr val="00FF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Spears</a:t>
            </a:r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  Oscar </a:t>
            </a:r>
            <a:r>
              <a:rPr lang="en-US" sz="3200" dirty="0" smtClean="0">
                <a:solidFill>
                  <a:srgbClr val="00B0F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the Grouch</a:t>
            </a:r>
          </a:p>
          <a:p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001000" y="60960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590800" y="1143000"/>
            <a:ext cx="6553200" cy="3077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Figure out the real last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name of these stars:</a:t>
            </a:r>
          </a:p>
          <a:p>
            <a:endParaRPr lang="en-US" sz="10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Tom </a:t>
            </a:r>
            <a:r>
              <a:rPr lang="en-US" sz="2800" dirty="0" smtClean="0">
                <a:solidFill>
                  <a:srgbClr val="FF0000"/>
                </a:solidFill>
                <a:latin typeface="Bog Standard" pitchFamily="2" charset="0"/>
              </a:rPr>
              <a:t>Go-on-a-voyage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Samuel </a:t>
            </a:r>
            <a:r>
              <a:rPr lang="en-US" sz="2800" dirty="0" smtClean="0">
                <a:solidFill>
                  <a:srgbClr val="FFFF00"/>
                </a:solidFill>
                <a:latin typeface="Bog Standard" pitchFamily="2" charset="0"/>
              </a:rPr>
              <a:t>Whose-father-is-Jack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Britney </a:t>
            </a:r>
            <a:r>
              <a:rPr lang="en-US" sz="2800" dirty="0" smtClean="0">
                <a:solidFill>
                  <a:srgbClr val="00FF00"/>
                </a:solidFill>
                <a:latin typeface="Bog Standard" pitchFamily="2" charset="0"/>
              </a:rPr>
              <a:t>Lances-used-to-kill</a:t>
            </a:r>
          </a:p>
          <a:p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Oscar </a:t>
            </a:r>
            <a:r>
              <a:rPr lang="en-US" sz="2800" dirty="0" smtClean="0">
                <a:solidFill>
                  <a:srgbClr val="00B0F0"/>
                </a:solidFill>
                <a:latin typeface="Bog Standard" pitchFamily="2" charset="0"/>
              </a:rPr>
              <a:t>Who-is-grumpy-a-lot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667000" y="1066800"/>
            <a:ext cx="5943600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Match the show w/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it’s main character:</a:t>
            </a:r>
          </a:p>
          <a:p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  <a:t>24			1) Bob</a:t>
            </a:r>
          </a:p>
          <a:p>
            <a:pPr marL="742950" indent="-742950">
              <a:buAutoNum type="alphaLcParenR"/>
            </a:pPr>
            <a: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  <a:t>CSI-Miami		2) Jack</a:t>
            </a:r>
          </a:p>
          <a:p>
            <a:pPr marL="742950" indent="-742950">
              <a:buAutoNum type="alphaLcParenR"/>
            </a:pPr>
            <a: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  <a:t>Veggie Tales	3) Horatio</a:t>
            </a:r>
          </a:p>
          <a:p>
            <a:pPr marL="1657350" lvl="2" indent="-742950"/>
            <a:r>
              <a:rPr lang="en-US" sz="2400" dirty="0" smtClean="0">
                <a:solidFill>
                  <a:schemeClr val="bg1"/>
                </a:solidFill>
                <a:latin typeface="Bog Standard" pitchFamily="2" charset="0"/>
              </a:rPr>
              <a:t>				4) Larry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2209800" y="4572000"/>
            <a:ext cx="655320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000" dirty="0" smtClean="0">
                <a:solidFill>
                  <a:schemeClr val="bg1"/>
                </a:solidFill>
                <a:latin typeface="Bog Standard" pitchFamily="2" charset="0"/>
              </a:rPr>
              <a:t>a-2  b-3  c-1</a:t>
            </a: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&amp;</a:t>
            </a:r>
            <a:r>
              <a:rPr lang="en-US" sz="4000" dirty="0" smtClean="0">
                <a:solidFill>
                  <a:schemeClr val="bg1"/>
                </a:solidFill>
                <a:latin typeface="Bog Standard" pitchFamily="2" charset="0"/>
              </a:rPr>
              <a:t>4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3048000" y="304800"/>
            <a:ext cx="532870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Television &amp; Movies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5181600"/>
            <a:ext cx="914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tabLst>
                <a:tab pos="3206750" algn="l"/>
              </a:tabLst>
            </a:pPr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Entertainment and Sports Network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895600" y="1219200"/>
            <a:ext cx="58674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rgbClr val="FF0000"/>
                </a:solidFill>
                <a:latin typeface="Bog Standard" pitchFamily="2" charset="0"/>
              </a:rPr>
              <a:t>For the guys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: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do the letters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 S P N stand for?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971800" y="381000"/>
            <a:ext cx="532870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Television &amp; Movies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057400" y="3124200"/>
            <a:ext cx="67056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rgbClr val="FF0000"/>
                </a:solidFill>
                <a:latin typeface="Bog Standard" pitchFamily="2" charset="0"/>
              </a:rPr>
              <a:t>For the gals</a:t>
            </a: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: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R.R. has a very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popular cooking show?</a:t>
            </a:r>
            <a:endParaRPr lang="en-US" sz="28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90600" y="5791200"/>
            <a:ext cx="70104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tabLst>
                <a:tab pos="3206750" algn="l"/>
              </a:tabLst>
            </a:pPr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Rachel Ray</a:t>
            </a:r>
            <a:endParaRPr lang="en-US" sz="7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5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81000" y="5715000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d   f   g</a:t>
            </a:r>
            <a:endParaRPr lang="en-US" sz="105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2743200" y="1447800"/>
            <a:ext cx="64008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 following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 NOT a TV network?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CBS		b) CBC</a:t>
            </a:r>
          </a:p>
          <a:p>
            <a:pPr marL="457200" indent="-45720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c) TBS	 	d) TVA</a:t>
            </a:r>
          </a:p>
          <a:p>
            <a:pPr marL="457200" indent="-45720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e) NBC	f)  NBA</a:t>
            </a:r>
          </a:p>
          <a:p>
            <a:pPr marL="457200" indent="-45720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g) PBA		h) PBS</a:t>
            </a:r>
            <a:endParaRPr lang="en-US" sz="2400" dirty="0" smtClean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971800" y="381000"/>
            <a:ext cx="532870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Television &amp; Movies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2" action="ppaction://hlinksldjump" highlightClick="1">
              <a:snd r:embed="rId3" name="drumroll.wav"/>
            </a:hlinkClick>
          </p:cNvPr>
          <p:cNvSpPr/>
          <p:nvPr/>
        </p:nvSpPr>
        <p:spPr>
          <a:xfrm>
            <a:off x="11430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2" action="ppaction://hlinksldjump" highlightClick="1">
              <a:snd r:embed="rId3" name="nyuk.wav"/>
            </a:hlinkClick>
          </p:cNvPr>
          <p:cNvSpPr/>
          <p:nvPr/>
        </p:nvSpPr>
        <p:spPr>
          <a:xfrm>
            <a:off x="11430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838200"/>
            <a:ext cx="6096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How many tables of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Law did God set?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572000" y="2438400"/>
            <a:ext cx="2209800" cy="3154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9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2</a:t>
            </a:r>
            <a:endParaRPr lang="en-US" sz="16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590800" y="5181600"/>
            <a:ext cx="4887172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General info</a:t>
            </a:r>
            <a:endParaRPr lang="en-US" sz="72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609600" y="2819400"/>
            <a:ext cx="6019800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Give the correct number for each:</a:t>
            </a:r>
          </a:p>
          <a:p>
            <a:endParaRPr lang="en-US" sz="3200" b="1" dirty="0" smtClean="0">
              <a:solidFill>
                <a:srgbClr val="00FF00"/>
              </a:solidFill>
            </a:endParaRPr>
          </a:p>
          <a:p>
            <a:r>
              <a:rPr lang="en-US" sz="3200" b="1" dirty="0" smtClean="0">
                <a:solidFill>
                  <a:srgbClr val="00FF00"/>
                </a:solidFill>
              </a:rPr>
              <a:t>__________ Tablets</a:t>
            </a:r>
          </a:p>
          <a:p>
            <a:endParaRPr lang="en-US" sz="3200" b="1" dirty="0" smtClean="0">
              <a:solidFill>
                <a:srgbClr val="00FF00"/>
              </a:solidFill>
            </a:endParaRPr>
          </a:p>
          <a:p>
            <a:r>
              <a:rPr lang="en-US" sz="3200" b="1" dirty="0" smtClean="0">
                <a:solidFill>
                  <a:srgbClr val="00FF00"/>
                </a:solidFill>
              </a:rPr>
              <a:t>__________ Tables</a:t>
            </a:r>
          </a:p>
          <a:p>
            <a:endParaRPr lang="en-US" sz="3200" b="1" dirty="0" smtClean="0">
              <a:solidFill>
                <a:srgbClr val="00FF00"/>
              </a:solidFill>
            </a:endParaRPr>
          </a:p>
          <a:p>
            <a:r>
              <a:rPr lang="en-US" sz="3200" b="1" dirty="0" smtClean="0">
                <a:solidFill>
                  <a:srgbClr val="00FF00"/>
                </a:solidFill>
              </a:rPr>
              <a:t>__________ Commandments</a:t>
            </a:r>
            <a:endParaRPr lang="en-US" sz="3200" b="1" dirty="0">
              <a:solidFill>
                <a:srgbClr val="00FF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524000" y="3733800"/>
            <a:ext cx="5334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2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5791200" y="9144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696200" y="53340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533400" y="838200"/>
            <a:ext cx="4887172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General info</a:t>
            </a:r>
            <a:endParaRPr lang="en-US" sz="72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524000" y="4724400"/>
            <a:ext cx="5334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2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295400" y="5638800"/>
            <a:ext cx="9144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10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11" grpId="0" build="allAtOnce" animBg="1"/>
      <p:bldP spid="9" grpId="0"/>
      <p:bldP spid="1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914400"/>
            <a:ext cx="5173211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Who is the focus of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First Table of the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Law?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962400" y="3200400"/>
            <a:ext cx="29718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God</a:t>
            </a:r>
            <a:endParaRPr lang="en-US" sz="4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685800"/>
            <a:ext cx="4817344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Who is the focus of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Second Table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of the Law?</a:t>
            </a:r>
            <a:endParaRPr lang="en-US" sz="32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362200" y="3886200"/>
            <a:ext cx="5257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Us! And our </a:t>
            </a:r>
            <a:r>
              <a:rPr lang="en-US" sz="48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Neighbors</a:t>
            </a:r>
            <a:endParaRPr lang="en-US" sz="60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1143000"/>
            <a:ext cx="5519460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How many laws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are in each table?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First Table: _______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Second Table: _____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6629400" y="2514600"/>
            <a:ext cx="12192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3</a:t>
            </a:r>
            <a:endParaRPr lang="en-US" sz="28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7391400" y="3581400"/>
            <a:ext cx="8382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dirty="0" smtClean="0">
                <a:solidFill>
                  <a:srgbClr val="FF6600"/>
                </a:solidFill>
                <a:effectLst>
                  <a:glow rad="139700">
                    <a:schemeClr val="bg1">
                      <a:alpha val="40000"/>
                    </a:schemeClr>
                  </a:glow>
                </a:effectLst>
                <a:latin typeface="Bog Standard" pitchFamily="2" charset="0"/>
              </a:rPr>
              <a:t>7</a:t>
            </a:r>
            <a:endParaRPr lang="en-US" sz="2800" dirty="0">
              <a:solidFill>
                <a:srgbClr val="FF6600"/>
              </a:solidFill>
              <a:effectLst>
                <a:glow rad="139700">
                  <a:schemeClr val="bg1"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0" y="762000"/>
            <a:ext cx="598753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Where were the two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tablets of the Ten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Commandments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“stored”?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0" y="3581400"/>
            <a:ext cx="9144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 smtClean="0">
                <a:solidFill>
                  <a:schemeClr val="bg1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in the Ark of</a:t>
            </a:r>
          </a:p>
          <a:p>
            <a:pPr algn="ctr"/>
            <a:r>
              <a:rPr lang="en-US" sz="6000" dirty="0" smtClean="0">
                <a:solidFill>
                  <a:schemeClr val="bg1"/>
                </a:solidFill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the Covenant</a:t>
            </a:r>
            <a:endParaRPr lang="en-US" sz="2000" dirty="0">
              <a:solidFill>
                <a:schemeClr val="bg1"/>
              </a:solidFill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19400" y="381000"/>
            <a:ext cx="6333785" cy="59093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Which of the following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statements is most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accurate?</a:t>
            </a:r>
          </a:p>
          <a:p>
            <a:endParaRPr lang="en-US" dirty="0" smtClean="0">
              <a:solidFill>
                <a:schemeClr val="bg1"/>
              </a:solidFill>
              <a:latin typeface="Bog Standard" pitchFamily="2" charset="0"/>
            </a:endParaRP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All of God’s law is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found in the 10 C’s.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b) The 10 C’s contain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all of God’s law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c) The 10 C’s are a 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good summary of</a:t>
            </a:r>
          </a:p>
          <a:p>
            <a:pPr marL="742950" indent="-742950"/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   God’s law.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0" y="3962400"/>
            <a:ext cx="2438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600" dirty="0" smtClean="0">
                <a:solidFill>
                  <a:srgbClr val="0000FF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C</a:t>
            </a:r>
            <a:endParaRPr lang="en-US" sz="2800" dirty="0">
              <a:solidFill>
                <a:srgbClr val="0000FF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990600" y="60198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304800"/>
            <a:ext cx="5941050" cy="532453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 smtClean="0">
                <a:solidFill>
                  <a:schemeClr val="bg1"/>
                </a:solidFill>
                <a:latin typeface="Bog Standard" pitchFamily="2" charset="0"/>
              </a:rPr>
              <a:t>Select the names</a:t>
            </a:r>
          </a:p>
          <a:p>
            <a:r>
              <a:rPr lang="en-US" sz="4000" dirty="0" smtClean="0">
                <a:solidFill>
                  <a:schemeClr val="bg1"/>
                </a:solidFill>
                <a:latin typeface="Bog Standard" pitchFamily="2" charset="0"/>
              </a:rPr>
              <a:t>of all those in this</a:t>
            </a:r>
          </a:p>
          <a:p>
            <a:r>
              <a:rPr lang="en-US" sz="4000" dirty="0" smtClean="0">
                <a:solidFill>
                  <a:schemeClr val="bg1"/>
                </a:solidFill>
                <a:latin typeface="Bog Standard" pitchFamily="2" charset="0"/>
              </a:rPr>
              <a:t>list who kept God’s</a:t>
            </a:r>
          </a:p>
          <a:p>
            <a:r>
              <a:rPr lang="en-US" sz="4000" dirty="0" smtClean="0">
                <a:solidFill>
                  <a:schemeClr val="bg1"/>
                </a:solidFill>
                <a:latin typeface="Bog Standard" pitchFamily="2" charset="0"/>
              </a:rPr>
              <a:t>law to perfection: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Moses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Aaron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Isaiah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King David</a:t>
            </a:r>
          </a:p>
          <a:p>
            <a:pPr marL="742950" indent="-742950">
              <a:buAutoNum type="alphaLcParenR"/>
            </a:pPr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Joshua &amp; Caleb</a:t>
            </a:r>
            <a:endParaRPr lang="en-US" sz="14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838200" y="5638800"/>
            <a:ext cx="5791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none of these!</a:t>
            </a:r>
            <a:endParaRPr lang="en-US" sz="44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895601" y="457200"/>
            <a:ext cx="60198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happened to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first set of tablets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containing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Ten Commandments?</a:t>
            </a:r>
            <a:endParaRPr lang="en-US" sz="20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00200" y="3581400"/>
            <a:ext cx="65532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Moses broke them!</a:t>
            </a:r>
            <a:endParaRPr lang="en-US" sz="40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765</TotalTime>
  <Words>533</Words>
  <Application>Microsoft Office PowerPoint</Application>
  <PresentationFormat>On-screen Show (4:3)</PresentationFormat>
  <Paragraphs>234</Paragraphs>
  <Slides>21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135</cp:revision>
  <dcterms:created xsi:type="dcterms:W3CDTF">2008-10-17T16:50:40Z</dcterms:created>
  <dcterms:modified xsi:type="dcterms:W3CDTF">2011-10-26T16:53:28Z</dcterms:modified>
</cp:coreProperties>
</file>

<file path=docProps/thumbnail.jpeg>
</file>