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75" r:id="rId19"/>
    <p:sldId id="297" r:id="rId20"/>
    <p:sldId id="276" r:id="rId21"/>
    <p:sldId id="277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FF00"/>
    <a:srgbClr val="990099"/>
    <a:srgbClr val="FF6600"/>
    <a:srgbClr val="CC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5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media/audio1.wav>
</file>

<file path=ppt/media/audio2.wav>
</file>

<file path=ppt/media/audio3.wav>
</file>

<file path=ppt/media/audio4.wav>
</file>

<file path=ppt/media/audio5.wav>
</file>

<file path=ppt/media/audio6.wav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A0B9E-3BF3-46F6-8021-EE54CB144B47}" type="datetimeFigureOut">
              <a:rPr lang="en-US" smtClean="0"/>
              <a:pPr/>
              <a:t>10/25/2011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53C69-B2BD-4E28-8A4B-FDF47938493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19.xml"/><Relationship Id="rId13" Type="http://schemas.openxmlformats.org/officeDocument/2006/relationships/slide" Target="slide12.xml"/><Relationship Id="rId18" Type="http://schemas.openxmlformats.org/officeDocument/2006/relationships/slide" Target="slide17.xml"/><Relationship Id="rId3" Type="http://schemas.openxmlformats.org/officeDocument/2006/relationships/slide" Target="slide6.xml"/><Relationship Id="rId7" Type="http://schemas.openxmlformats.org/officeDocument/2006/relationships/slide" Target="slide7.xml"/><Relationship Id="rId12" Type="http://schemas.openxmlformats.org/officeDocument/2006/relationships/slide" Target="slide8.xml"/><Relationship Id="rId17" Type="http://schemas.openxmlformats.org/officeDocument/2006/relationships/slide" Target="slide13.xml"/><Relationship Id="rId2" Type="http://schemas.openxmlformats.org/officeDocument/2006/relationships/slide" Target="slide2.xml"/><Relationship Id="rId16" Type="http://schemas.openxmlformats.org/officeDocument/2006/relationships/slide" Target="slide9.xml"/><Relationship Id="rId20" Type="http://schemas.openxmlformats.org/officeDocument/2006/relationships/audio" Target="../media/audio2.wav"/><Relationship Id="rId1" Type="http://schemas.openxmlformats.org/officeDocument/2006/relationships/slideLayout" Target="../slideLayouts/slideLayout1.xml"/><Relationship Id="rId6" Type="http://schemas.openxmlformats.org/officeDocument/2006/relationships/slide" Target="slide3.xml"/><Relationship Id="rId11" Type="http://schemas.openxmlformats.org/officeDocument/2006/relationships/slide" Target="slide18.xml"/><Relationship Id="rId5" Type="http://schemas.openxmlformats.org/officeDocument/2006/relationships/slide" Target="slide14.xml"/><Relationship Id="rId15" Type="http://schemas.openxmlformats.org/officeDocument/2006/relationships/slide" Target="slide5.xml"/><Relationship Id="rId10" Type="http://schemas.openxmlformats.org/officeDocument/2006/relationships/slide" Target="slide15.xml"/><Relationship Id="rId19" Type="http://schemas.openxmlformats.org/officeDocument/2006/relationships/slide" Target="slide20.xml"/><Relationship Id="rId4" Type="http://schemas.openxmlformats.org/officeDocument/2006/relationships/slide" Target="slide10.xml"/><Relationship Id="rId9" Type="http://schemas.openxmlformats.org/officeDocument/2006/relationships/audio" Target="../media/audio1.wav"/><Relationship Id="rId14" Type="http://schemas.openxmlformats.org/officeDocument/2006/relationships/slide" Target="slide1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audio" Target="../media/audio3.wav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audio" Target="../media/audio4.wav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audio" Target="../media/audio5.wav"/><Relationship Id="rId2" Type="http://schemas.openxmlformats.org/officeDocument/2006/relationships/slide" Target="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audio" Target="../media/audio6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2514600" y="0"/>
            <a:ext cx="21590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724400" y="0"/>
            <a:ext cx="2184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 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934200" y="0"/>
            <a:ext cx="22098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 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9" name="Rounded Rectangle 8">
            <a:hlinkClick r:id="rId2" action="ppaction://hlinksldjump"/>
          </p:cNvPr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0" name="Rounded Rectangle 9">
            <a:hlinkClick r:id="rId3" action="ppaction://hlinksldjump"/>
          </p:cNvPr>
          <p:cNvSpPr/>
          <p:nvPr/>
        </p:nvSpPr>
        <p:spPr>
          <a:xfrm>
            <a:off x="2463800" y="990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1" name="Rounded Rectangle 10">
            <a:hlinkClick r:id="rId4" action="ppaction://hlinksldjump"/>
          </p:cNvPr>
          <p:cNvSpPr/>
          <p:nvPr/>
        </p:nvSpPr>
        <p:spPr>
          <a:xfrm>
            <a:off x="4699000" y="990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2" name="Rounded Rectangle 11">
            <a:hlinkClick r:id="rId5" action="ppaction://hlinksldjump"/>
          </p:cNvPr>
          <p:cNvSpPr/>
          <p:nvPr/>
        </p:nvSpPr>
        <p:spPr>
          <a:xfrm>
            <a:off x="6934200" y="990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3" name="Rounded Rectangle 12">
            <a:hlinkClick r:id="rId6" action="ppaction://hlinksldjump"/>
          </p:cNvPr>
          <p:cNvSpPr/>
          <p:nvPr/>
        </p:nvSpPr>
        <p:spPr>
          <a:xfrm>
            <a:off x="0" y="2133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4" name="Rounded Rectangle 13">
            <a:hlinkClick r:id="rId7" action="ppaction://hlinksldjump"/>
          </p:cNvPr>
          <p:cNvSpPr/>
          <p:nvPr/>
        </p:nvSpPr>
        <p:spPr>
          <a:xfrm>
            <a:off x="2463800" y="2133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5" name="Rounded Rectangle 14">
            <a:hlinkClick r:id="rId8" action="ppaction://hlinksldjump">
              <a:snd r:embed="rId9" name="ALRIGHT2.WAV"/>
            </a:hlinkClick>
          </p:cNvPr>
          <p:cNvSpPr/>
          <p:nvPr/>
        </p:nvSpPr>
        <p:spPr>
          <a:xfrm>
            <a:off x="4699000" y="2133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6" name="Rounded Rectangle 15">
            <a:hlinkClick r:id="rId10" action="ppaction://hlinksldjump"/>
          </p:cNvPr>
          <p:cNvSpPr/>
          <p:nvPr/>
        </p:nvSpPr>
        <p:spPr>
          <a:xfrm>
            <a:off x="6934200" y="2133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7" name="Rounded Rectangle 16">
            <a:hlinkClick r:id="rId11" action="ppaction://hlinksldjump">
              <a:snd r:embed="rId9" name="ALRIGHT2.WAV"/>
            </a:hlinkClick>
          </p:cNvPr>
          <p:cNvSpPr/>
          <p:nvPr/>
        </p:nvSpPr>
        <p:spPr>
          <a:xfrm>
            <a:off x="0" y="3276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8" name="Rounded Rectangle 17">
            <a:hlinkClick r:id="rId12" action="ppaction://hlinksldjump"/>
          </p:cNvPr>
          <p:cNvSpPr/>
          <p:nvPr/>
        </p:nvSpPr>
        <p:spPr>
          <a:xfrm>
            <a:off x="2463800" y="3276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19" name="Rounded Rectangle 18">
            <a:hlinkClick r:id="rId13" action="ppaction://hlinksldjump"/>
          </p:cNvPr>
          <p:cNvSpPr/>
          <p:nvPr/>
        </p:nvSpPr>
        <p:spPr>
          <a:xfrm>
            <a:off x="4699000" y="3276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0" name="Rounded Rectangle 19">
            <a:hlinkClick r:id="rId14" action="ppaction://hlinksldjump"/>
          </p:cNvPr>
          <p:cNvSpPr/>
          <p:nvPr/>
        </p:nvSpPr>
        <p:spPr>
          <a:xfrm>
            <a:off x="6934200" y="3276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1" name="Rounded Rectangle 20">
            <a:hlinkClick r:id="rId15" action="ppaction://hlinksldjump"/>
          </p:cNvPr>
          <p:cNvSpPr/>
          <p:nvPr/>
        </p:nvSpPr>
        <p:spPr>
          <a:xfrm>
            <a:off x="0" y="4419600"/>
            <a:ext cx="2438400" cy="1066800"/>
          </a:xfrm>
          <a:prstGeom prst="roundRect">
            <a:avLst/>
          </a:prstGeom>
          <a:solidFill>
            <a:srgbClr val="FF66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2" name="Rounded Rectangle 21">
            <a:hlinkClick r:id="rId16" action="ppaction://hlinksldjump"/>
          </p:cNvPr>
          <p:cNvSpPr/>
          <p:nvPr/>
        </p:nvSpPr>
        <p:spPr>
          <a:xfrm>
            <a:off x="2463800" y="4419600"/>
            <a:ext cx="2209800" cy="1066800"/>
          </a:xfrm>
          <a:prstGeom prst="roundRect">
            <a:avLst/>
          </a:prstGeom>
          <a:solidFill>
            <a:srgbClr val="0000FF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3" name="Rounded Rectangle 22">
            <a:hlinkClick r:id="rId17" action="ppaction://hlinksldjump"/>
          </p:cNvPr>
          <p:cNvSpPr/>
          <p:nvPr/>
        </p:nvSpPr>
        <p:spPr>
          <a:xfrm>
            <a:off x="4699000" y="4419600"/>
            <a:ext cx="2209800" cy="1066800"/>
          </a:xfrm>
          <a:prstGeom prst="roundRect">
            <a:avLst/>
          </a:prstGeom>
          <a:solidFill>
            <a:srgbClr val="FF0000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4" name="Rounded Rectangle 23">
            <a:hlinkClick r:id="rId18" action="ppaction://hlinksldjump"/>
          </p:cNvPr>
          <p:cNvSpPr/>
          <p:nvPr/>
        </p:nvSpPr>
        <p:spPr>
          <a:xfrm>
            <a:off x="6934200" y="4419600"/>
            <a:ext cx="22098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2"/>
            </a:solidFill>
          </a:ln>
          <a:effectLst>
            <a:glow rad="101600">
              <a:schemeClr val="bg2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29" name="Smiley Face 28">
            <a:hlinkClick r:id="rId19" action="ppaction://hlinksldjump">
              <a:snd r:embed="rId20" name="ENTRANCE.WAV"/>
            </a:hlinkClick>
          </p:cNvPr>
          <p:cNvSpPr/>
          <p:nvPr/>
        </p:nvSpPr>
        <p:spPr>
          <a:xfrm>
            <a:off x="4648200" y="5715000"/>
            <a:ext cx="914400" cy="838200"/>
          </a:xfrm>
          <a:prstGeom prst="smileyFace">
            <a:avLst/>
          </a:prstGeom>
          <a:solidFill>
            <a:srgbClr val="FFFF00"/>
          </a:solidFill>
          <a:ln>
            <a:solidFill>
              <a:schemeClr val="tx1"/>
            </a:solidFill>
          </a:ln>
          <a:effectLst>
            <a:glow rad="101600">
              <a:srgbClr val="00FF00">
                <a:alpha val="60000"/>
              </a:srgbClr>
            </a:glow>
          </a:effectLst>
          <a:scene3d>
            <a:camera prst="orthographicFront"/>
            <a:lightRig rig="threePt" dir="t"/>
          </a:scene3d>
          <a:sp3d>
            <a:bevelT prst="angl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5786991" y="5791200"/>
            <a:ext cx="33570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FFFF00"/>
                </a:solidFill>
                <a:latin typeface="Boring Lesson" pitchFamily="2" charset="0"/>
              </a:rPr>
              <a:t>RiskIT</a:t>
            </a:r>
            <a:r>
              <a:rPr lang="en-US" sz="3200" dirty="0" smtClean="0">
                <a:solidFill>
                  <a:srgbClr val="FFFF00"/>
                </a:solidFill>
                <a:latin typeface="Boring Lesson" pitchFamily="2" charset="0"/>
              </a:rPr>
              <a:t>!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390218" y="6120825"/>
            <a:ext cx="361669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smtClean="0">
                <a:solidFill>
                  <a:srgbClr val="FFFF00"/>
                </a:solidFill>
                <a:latin typeface="Boring Lesson" pitchFamily="2" charset="0"/>
              </a:rPr>
              <a:t>Lesson 1</a:t>
            </a:r>
            <a:endParaRPr lang="en-US" sz="3200" dirty="0">
              <a:solidFill>
                <a:srgbClr val="FFFF00"/>
              </a:solidFill>
              <a:latin typeface="Boring Lesson" pitchFamily="2" charset="0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914400" y="5562600"/>
            <a:ext cx="25683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err="1" smtClean="0">
                <a:solidFill>
                  <a:schemeClr val="bg1"/>
                </a:solidFill>
                <a:latin typeface="Sound ttnorm" pitchFamily="2" charset="0"/>
              </a:rPr>
              <a:t>Confirm</a:t>
            </a:r>
            <a:r>
              <a:rPr lang="en-US" sz="3600" dirty="0" err="1" smtClean="0">
                <a:solidFill>
                  <a:srgbClr val="00FF00"/>
                </a:solidFill>
                <a:latin typeface="Arial Black" pitchFamily="34" charset="0"/>
              </a:rPr>
              <a:t>IT</a:t>
            </a:r>
            <a:r>
              <a:rPr lang="en-US" sz="3600" dirty="0" smtClean="0">
                <a:solidFill>
                  <a:srgbClr val="00FF00"/>
                </a:solidFill>
                <a:latin typeface="Arial Black" pitchFamily="34" charset="0"/>
              </a:rPr>
              <a:t>!</a:t>
            </a:r>
            <a:endParaRPr lang="en-US" sz="3600" dirty="0">
              <a:solidFill>
                <a:srgbClr val="00FF00"/>
              </a:solidFill>
              <a:latin typeface="Sound ttnorm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581400" y="838200"/>
            <a:ext cx="395813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 John 4:7-21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324600" y="2362200"/>
            <a:ext cx="1219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love</a:t>
            </a: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60198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743200" y="1828800"/>
            <a:ext cx="6160661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This is how God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showed his ________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among us; He sent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his one and only ____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into the _________ that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we might _________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through him.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7696200" y="3505200"/>
            <a:ext cx="1143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Son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638800" y="4038600"/>
            <a:ext cx="1447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world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6172200" y="4648200"/>
            <a:ext cx="1219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live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  <p:bldP spid="12" grpId="0"/>
      <p:bldP spid="13" grpId="0"/>
      <p:bldP spid="1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581400" y="838200"/>
            <a:ext cx="395813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 John 4:7-21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362200" y="3429000"/>
            <a:ext cx="6477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He has given us</a:t>
            </a:r>
          </a:p>
          <a:p>
            <a:pPr algn="ctr"/>
            <a:r>
              <a:rPr lang="en-US" sz="4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His Spirit</a:t>
            </a: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3048000" y="1905000"/>
            <a:ext cx="517641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How do we KNOW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God lives in us?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581400" y="838200"/>
            <a:ext cx="395813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 John 4:7-21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362200" y="4038600"/>
            <a:ext cx="6477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Judgment day</a:t>
            </a: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3048000" y="1905000"/>
            <a:ext cx="5973110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day in the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future is talked about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this passage?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Bible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581400" y="838200"/>
            <a:ext cx="395813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1 John 4:7-21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362200" y="3581400"/>
            <a:ext cx="6477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smtClean="0">
                <a:solidFill>
                  <a:srgbClr val="FF0000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Fear</a:t>
            </a:r>
            <a:endParaRPr lang="en-US" sz="4800" dirty="0" smtClean="0">
              <a:solidFill>
                <a:srgbClr val="FF0000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895600" y="1905000"/>
            <a:ext cx="604684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Perfect love drives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out of our lives?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343400" y="685800"/>
            <a:ext cx="282320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World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04800" y="5410200"/>
            <a:ext cx="7848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Angola, America, Argentina, </a:t>
            </a:r>
          </a:p>
          <a:p>
            <a:r>
              <a:rPr lang="en-US" sz="36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Albania, Afghanistan, . . . </a:t>
            </a:r>
            <a:endParaRPr lang="en-US" sz="20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3058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3124200" y="1524000"/>
            <a:ext cx="5486400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Before the buzzer sounds, list as many countries as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you can that start with the letter “A”.</a:t>
            </a:r>
          </a:p>
        </p:txBody>
      </p:sp>
      <p:pic>
        <p:nvPicPr>
          <p:cNvPr id="12" name="buzzer.wav">
            <a:hlinkClick r:id="" action="ppaction://media"/>
          </p:cNvPr>
          <p:cNvPicPr>
            <a:picLocks noRot="1" noChangeAspect="1"/>
          </p:cNvPicPr>
          <p:nvPr>
            <a:wavAudioFile r:embed="rId1" name="buzzer.wav"/>
          </p:nvPr>
        </p:nvPicPr>
        <p:blipFill>
          <a:blip r:embed="rId3" cstate="print"/>
          <a:stretch>
            <a:fillRect/>
          </a:stretch>
        </p:blipFill>
        <p:spPr>
          <a:xfrm>
            <a:off x="838200" y="3505200"/>
            <a:ext cx="762000" cy="762000"/>
          </a:xfrm>
          <a:prstGeom prst="rect">
            <a:avLst/>
          </a:prstGeom>
        </p:spPr>
      </p:pic>
      <p:sp>
        <p:nvSpPr>
          <p:cNvPr id="13" name="TextBox 12"/>
          <p:cNvSpPr txBox="1"/>
          <p:nvPr/>
        </p:nvSpPr>
        <p:spPr>
          <a:xfrm>
            <a:off x="304800" y="4343400"/>
            <a:ext cx="193033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 smtClean="0">
                <a:solidFill>
                  <a:schemeClr val="bg1"/>
                </a:solidFill>
              </a:rPr>
              <a:t>Click on buzzer</a:t>
            </a:r>
          </a:p>
          <a:p>
            <a:pPr algn="ctr"/>
            <a:r>
              <a:rPr lang="en-US" sz="2000" dirty="0" smtClean="0">
                <a:solidFill>
                  <a:schemeClr val="bg1"/>
                </a:solidFill>
              </a:rPr>
              <a:t>when time is up!</a:t>
            </a:r>
            <a:endParaRPr lang="en-US" sz="20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26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9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1" dur="20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4" dur="2000"/>
                                        <p:tgtEl>
                                          <p:spTgt spid="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>
                <p:cTn id="42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2"/>
                </p:tgtEl>
              </p:cMediaNode>
            </p:audio>
          </p:childTnLst>
        </p:cTn>
      </p:par>
    </p:tnLst>
    <p:bldLst>
      <p:bldP spid="8" grpId="0"/>
      <p:bldP spid="10" grpId="0" build="allAtOnce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343400" y="685800"/>
            <a:ext cx="282320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World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191000" y="3810000"/>
            <a:ext cx="28956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Axis</a:t>
            </a:r>
            <a:endParaRPr lang="en-US" sz="20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3124200" y="1524000"/>
            <a:ext cx="54864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world rotates.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It is said to spin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on it’s _________.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343400" y="228600"/>
            <a:ext cx="282320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World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28600" y="5715000"/>
            <a:ext cx="75438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a-3  b-4  c-1 d-2 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743200" y="1066800"/>
            <a:ext cx="5486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Match country w/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it’s continent.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66800" y="3429000"/>
            <a:ext cx="8077200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Argentina		1) North America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Japan		2) Europe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Mexico		3) South America</a:t>
            </a:r>
          </a:p>
          <a:p>
            <a:pPr marL="742950" indent="-742950">
              <a:buAutoNum type="alphaLcParenR"/>
            </a:pPr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Russia		4) Asia</a:t>
            </a:r>
          </a:p>
          <a:p>
            <a:pPr marL="742950" indent="-742950"/>
            <a:r>
              <a:rPr lang="en-US" sz="2800" dirty="0" smtClean="0">
                <a:solidFill>
                  <a:schemeClr val="bg1"/>
                </a:solidFill>
                <a:latin typeface="Bog Standard" pitchFamily="2" charset="0"/>
              </a:rPr>
              <a:t>					5) Central America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Just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Stuff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343400" y="228600"/>
            <a:ext cx="282320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World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838200" y="4495800"/>
            <a:ext cx="75438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4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Mercury   Venus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153400" y="5943600"/>
            <a:ext cx="533400" cy="457200"/>
          </a:xfrm>
          <a:prstGeom prst="actionButtonBackPrevious">
            <a:avLst/>
          </a:prstGeom>
          <a:solidFill>
            <a:srgbClr val="990099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743200" y="1066800"/>
            <a:ext cx="5486400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is the nearest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planet to: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Sun?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Earth?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2" action="ppaction://hlinksldjump" highlightClick="1">
              <a:snd r:embed="rId3" name="curlywo.wav"/>
            </a:hlinkClick>
          </p:cNvPr>
          <p:cNvSpPr/>
          <p:nvPr/>
        </p:nvSpPr>
        <p:spPr>
          <a:xfrm>
            <a:off x="11430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ultiply 1"/>
          <p:cNvSpPr/>
          <p:nvPr/>
        </p:nvSpPr>
        <p:spPr>
          <a:xfrm>
            <a:off x="1143000" y="1295400"/>
            <a:ext cx="1828800" cy="2057400"/>
          </a:xfrm>
          <a:prstGeom prst="mathMultiply">
            <a:avLst/>
          </a:prstGeom>
          <a:solidFill>
            <a:srgbClr val="FFFF00"/>
          </a:solidFill>
          <a:ln w="38100">
            <a:solidFill>
              <a:schemeClr val="bg1"/>
            </a:solidFill>
          </a:ln>
          <a:scene3d>
            <a:camera prst="orthographicFront"/>
            <a:lightRig rig="threePt" dir="t"/>
          </a:scene3d>
          <a:sp3d extrusionH="38100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1"/>
            <a:ext cx="1905000" cy="31547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9900" b="1" cap="none" spc="0" dirty="0" smtClean="0">
                <a:ln w="31550" cmpd="sng">
                  <a:solidFill>
                    <a:schemeClr val="bg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</a:rPr>
              <a:t>2</a:t>
            </a:r>
            <a:endParaRPr lang="en-US" sz="5400" b="1" cap="none" spc="0" dirty="0">
              <a:ln w="31550" cmpd="sng">
                <a:solidFill>
                  <a:schemeClr val="bg1"/>
                </a:solidFill>
                <a:prstDash val="solid"/>
              </a:ln>
              <a:solidFill>
                <a:srgbClr val="FFFF00"/>
              </a:solidFill>
              <a:effectLst>
                <a:outerShdw blurRad="50800" dist="40000" dir="5400000" algn="tl" rotWithShape="0">
                  <a:srgbClr val="000000">
                    <a:shade val="5000"/>
                    <a:satMod val="120000"/>
                    <a:alpha val="33000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71800" y="1905000"/>
            <a:ext cx="584801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Double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Multiply the value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this question</a:t>
            </a:r>
          </a:p>
          <a:p>
            <a:r>
              <a:rPr lang="en-US" sz="6000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by two!</a:t>
            </a:r>
            <a:endParaRPr lang="en-US" sz="6000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Action Button: Forward or Next 7">
            <a:hlinkClick r:id="rId2" action="ppaction://hlinksldjump" highlightClick="1">
              <a:snd r:embed="rId3" name="nyuk.wav"/>
            </a:hlinkClick>
          </p:cNvPr>
          <p:cNvSpPr/>
          <p:nvPr/>
        </p:nvSpPr>
        <p:spPr>
          <a:xfrm>
            <a:off x="990600" y="4267200"/>
            <a:ext cx="1066800" cy="1066800"/>
          </a:xfrm>
          <a:prstGeom prst="actionButtonForwardNex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457200"/>
            <a:ext cx="5681363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are God’s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thoughts about you?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0" y="3657600"/>
            <a:ext cx="9144000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</a:rPr>
              <a:t>God’s thoughts about me are thoughts of  ________________ </a:t>
            </a:r>
          </a:p>
          <a:p>
            <a:pPr algn="ctr"/>
            <a:r>
              <a:rPr lang="en-US" sz="4400" dirty="0" smtClean="0">
                <a:solidFill>
                  <a:schemeClr val="bg1"/>
                </a:solidFill>
              </a:rPr>
              <a:t>and _______________.</a:t>
            </a:r>
            <a:endParaRPr lang="en-US" sz="4400" dirty="0">
              <a:solidFill>
                <a:schemeClr val="bg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352800" y="4191000"/>
            <a:ext cx="31242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>
                <a:solidFill>
                  <a:srgbClr val="FF66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love</a:t>
            </a:r>
            <a:endParaRPr lang="en-US" sz="5400" dirty="0">
              <a:solidFill>
                <a:srgbClr val="FF66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352800" y="4876800"/>
            <a:ext cx="3429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>
                <a:solidFill>
                  <a:srgbClr val="FF66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blessing</a:t>
            </a:r>
            <a:endParaRPr lang="en-US" sz="5400" dirty="0">
              <a:solidFill>
                <a:srgbClr val="FF66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8001000" y="5867400"/>
            <a:ext cx="685800" cy="6858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  <p:bldP spid="10" grpId="0" build="allAtOnce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Lightning Bolt 4"/>
          <p:cNvSpPr/>
          <p:nvPr/>
        </p:nvSpPr>
        <p:spPr>
          <a:xfrm>
            <a:off x="914400" y="304800"/>
            <a:ext cx="7620000" cy="5867400"/>
          </a:xfrm>
          <a:prstGeom prst="lightningBolt">
            <a:avLst/>
          </a:prstGeom>
          <a:solidFill>
            <a:srgbClr val="FFFF00"/>
          </a:solidFill>
          <a:ln>
            <a:solidFill>
              <a:schemeClr val="bg1"/>
            </a:solidFill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143000" y="685800"/>
            <a:ext cx="7067063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This is </a:t>
            </a:r>
            <a:r>
              <a:rPr lang="en-US" sz="6000" b="1" i="1" dirty="0" err="1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Risk</a:t>
            </a:r>
            <a:r>
              <a:rPr lang="en-US" sz="6000" b="1" i="1" dirty="0" err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IT</a:t>
            </a:r>
            <a:r>
              <a:rPr lang="en-US" sz="60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!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Add up your total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points and determine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how much you will</a:t>
            </a:r>
          </a:p>
          <a:p>
            <a:r>
              <a:rPr lang="en-US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risk on this category:</a:t>
            </a:r>
            <a:endParaRPr lang="en-US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3657600" y="5105400"/>
            <a:ext cx="1516762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8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Q1</a:t>
            </a:r>
            <a:endParaRPr lang="en-US" sz="88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Action Button: Forward or Next 5">
            <a:hlinkClick r:id="" action="ppaction://hlinkshowjump?jump=nextslide" highlightClick="1"/>
          </p:cNvPr>
          <p:cNvSpPr/>
          <p:nvPr/>
        </p:nvSpPr>
        <p:spPr>
          <a:xfrm>
            <a:off x="1295400" y="5486400"/>
            <a:ext cx="838200" cy="762000"/>
          </a:xfrm>
          <a:prstGeom prst="actionButtonForwardNext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590800" y="381000"/>
            <a:ext cx="5638800" cy="31547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900" b="1" dirty="0" smtClean="0">
                <a:solidFill>
                  <a:srgbClr val="00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Q1</a:t>
            </a:r>
            <a:endParaRPr lang="en-US" sz="8800" b="1" dirty="0">
              <a:solidFill>
                <a:srgbClr val="00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533400" y="3657600"/>
            <a:ext cx="8412303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00FF00"/>
                </a:solidFill>
              </a:rPr>
              <a:t>God’s ________________ about me 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are __________________ of ________________ </a:t>
            </a:r>
          </a:p>
          <a:p>
            <a:r>
              <a:rPr lang="en-US" sz="3200" b="1" dirty="0" smtClean="0">
                <a:solidFill>
                  <a:srgbClr val="00FF00"/>
                </a:solidFill>
              </a:rPr>
              <a:t>and _______________________. </a:t>
            </a:r>
            <a:endParaRPr lang="en-US" sz="3200" b="1" dirty="0">
              <a:solidFill>
                <a:srgbClr val="00FF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209800" y="3657600"/>
            <a:ext cx="2133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thoughts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09800" y="4114800"/>
            <a:ext cx="2133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thoughts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6324600" y="4114800"/>
            <a:ext cx="2133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love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514600" y="4648200"/>
            <a:ext cx="2133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blessing</a:t>
            </a:r>
            <a:endParaRPr lang="en-US" sz="1100" dirty="0" smtClean="0">
              <a:solidFill>
                <a:schemeClr val="bg1"/>
              </a:solidFill>
              <a:effectLst>
                <a:glow rad="139700">
                  <a:schemeClr val="accent5">
                    <a:lumMod val="20000"/>
                    <a:lumOff val="80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1" name="Oval 10"/>
          <p:cNvSpPr/>
          <p:nvPr/>
        </p:nvSpPr>
        <p:spPr>
          <a:xfrm>
            <a:off x="6705600" y="1371600"/>
            <a:ext cx="1066800" cy="1066800"/>
          </a:xfrm>
          <a:prstGeom prst="ellipse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Boring Lesson" pitchFamily="2" charset="0"/>
              </a:rPr>
              <a:t>a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Boring Lesson" pitchFamily="2" charset="0"/>
            </a:endParaRPr>
          </a:p>
        </p:txBody>
      </p:sp>
      <p:sp>
        <p:nvSpPr>
          <p:cNvPr id="12" name="Action Button: Back or Previous 11">
            <a:hlinkClick r:id="" action="ppaction://hlinkshowjump?jump=firstslide" highlightClick="1">
              <a:snd r:embed="rId2" name="thtsall.wav"/>
            </a:hlinkClick>
          </p:cNvPr>
          <p:cNvSpPr/>
          <p:nvPr/>
        </p:nvSpPr>
        <p:spPr>
          <a:xfrm>
            <a:off x="7696200" y="5486400"/>
            <a:ext cx="990600" cy="990600"/>
          </a:xfrm>
          <a:prstGeom prst="actionButtonBackPrevious">
            <a:avLst/>
          </a:prstGeom>
          <a:solidFill>
            <a:srgbClr val="00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11" grpId="0" build="allAtOnce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457200"/>
            <a:ext cx="4926349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What is God’s will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for you?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752600" y="2590800"/>
            <a:ext cx="7391400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>
                <a:solidFill>
                  <a:schemeClr val="bg1"/>
                </a:solidFill>
              </a:rPr>
              <a:t>God’s will for me is that I be</a:t>
            </a:r>
          </a:p>
          <a:p>
            <a:pPr algn="ctr"/>
            <a:r>
              <a:rPr lang="en-US" sz="4400" dirty="0" smtClean="0">
                <a:solidFill>
                  <a:schemeClr val="bg1"/>
                </a:solidFill>
              </a:rPr>
              <a:t>____________ and come to the </a:t>
            </a:r>
          </a:p>
          <a:p>
            <a:pPr algn="ctr"/>
            <a:r>
              <a:rPr lang="en-US" sz="4400" dirty="0" smtClean="0">
                <a:solidFill>
                  <a:schemeClr val="bg1"/>
                </a:solidFill>
              </a:rPr>
              <a:t>knowledge of the </a:t>
            </a:r>
          </a:p>
          <a:p>
            <a:pPr algn="ctr"/>
            <a:r>
              <a:rPr lang="en-US" sz="4400" dirty="0" smtClean="0">
                <a:solidFill>
                  <a:schemeClr val="bg1"/>
                </a:solidFill>
              </a:rPr>
              <a:t>_______________.</a:t>
            </a:r>
            <a:endParaRPr lang="en-US" sz="4400" dirty="0">
              <a:solidFill>
                <a:schemeClr val="bg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981200" y="3124200"/>
            <a:ext cx="31242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>
                <a:solidFill>
                  <a:srgbClr val="FF66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saved</a:t>
            </a:r>
            <a:endParaRPr lang="en-US" sz="5400" dirty="0">
              <a:solidFill>
                <a:srgbClr val="FF66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733800" y="4495800"/>
            <a:ext cx="3429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>
                <a:solidFill>
                  <a:srgbClr val="FF66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truth</a:t>
            </a:r>
            <a:endParaRPr lang="en-US" sz="5400" dirty="0">
              <a:solidFill>
                <a:srgbClr val="FF66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0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  <p:bldP spid="10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457200"/>
            <a:ext cx="5780750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What did God give</a:t>
            </a:r>
          </a:p>
          <a:p>
            <a:r>
              <a:rPr lang="en-US" sz="3200" dirty="0" smtClean="0">
                <a:solidFill>
                  <a:schemeClr val="bg1"/>
                </a:solidFill>
                <a:latin typeface="Bog Standard" pitchFamily="2" charset="0"/>
              </a:rPr>
              <a:t>the world in John 3:16?</a:t>
            </a:r>
            <a:endParaRPr lang="en-US" sz="32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819400" y="2667000"/>
            <a:ext cx="63246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>
                <a:solidFill>
                  <a:srgbClr val="FF66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His one and</a:t>
            </a:r>
          </a:p>
          <a:p>
            <a:pPr algn="ctr"/>
            <a:r>
              <a:rPr lang="en-US" sz="5400" dirty="0" smtClean="0">
                <a:solidFill>
                  <a:srgbClr val="FF66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only son</a:t>
            </a:r>
            <a:endParaRPr lang="en-US" sz="5400" dirty="0">
              <a:solidFill>
                <a:srgbClr val="FF66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3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Q’s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FF6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457200"/>
            <a:ext cx="5633273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Jesus said He came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 give us life…life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to the ___________.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76600" y="3352800"/>
            <a:ext cx="31242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800" dirty="0" smtClean="0">
                <a:solidFill>
                  <a:srgbClr val="FF6600"/>
                </a:soli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Bog Standard" pitchFamily="2" charset="0"/>
              </a:rPr>
              <a:t>full</a:t>
            </a:r>
            <a:endParaRPr lang="en-US" sz="5400" dirty="0">
              <a:solidFill>
                <a:srgbClr val="FF6600"/>
              </a:solidFill>
              <a:effectLst>
                <a:glow rad="139700">
                  <a:schemeClr val="accent6">
                    <a:satMod val="175000"/>
                    <a:alpha val="40000"/>
                  </a:schemeClr>
                </a:glow>
              </a:effectLst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FF66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457200"/>
            <a:ext cx="5832046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In the beginning was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“word.” What 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(or who) was that?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124200" y="3200400"/>
            <a:ext cx="4648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600" dirty="0" smtClean="0">
                <a:ln>
                  <a:solidFill>
                    <a:schemeClr val="bg1"/>
                  </a:solidFill>
                </a:ln>
                <a:solidFill>
                  <a:srgbClr val="0000FF"/>
                </a:solidFill>
                <a:effectLst/>
                <a:latin typeface="Bog Standard" pitchFamily="2" charset="0"/>
              </a:rPr>
              <a:t>Jesus</a:t>
            </a:r>
            <a:endParaRPr lang="en-US" sz="5400" dirty="0">
              <a:ln>
                <a:solidFill>
                  <a:schemeClr val="bg1"/>
                </a:solidFill>
              </a:ln>
              <a:solidFill>
                <a:srgbClr val="0000FF"/>
              </a:solidFill>
              <a:effectLst/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250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048000" y="457200"/>
            <a:ext cx="5509842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Our confirmation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study is based on:</a:t>
            </a:r>
          </a:p>
          <a:p>
            <a:endParaRPr lang="en-US" sz="3600" dirty="0" smtClean="0">
              <a:solidFill>
                <a:schemeClr val="bg1"/>
              </a:solidFill>
              <a:latin typeface="Bog Standard" pitchFamily="2" charset="0"/>
            </a:endParaRP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a) The Catechism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b) The Bible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c) Luther’s teaching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81000" y="3657600"/>
            <a:ext cx="1981200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600" dirty="0" smtClean="0">
                <a:ln>
                  <a:solidFill>
                    <a:schemeClr val="bg1"/>
                  </a:solidFill>
                </a:ln>
                <a:solidFill>
                  <a:srgbClr val="0000FF"/>
                </a:solidFill>
                <a:effectLst/>
                <a:latin typeface="Bog Standard" pitchFamily="2" charset="0"/>
              </a:rPr>
              <a:t>b</a:t>
            </a:r>
            <a:endParaRPr lang="en-US" sz="5400" dirty="0">
              <a:ln>
                <a:solidFill>
                  <a:schemeClr val="bg1"/>
                </a:solidFill>
              </a:ln>
              <a:solidFill>
                <a:srgbClr val="0000FF"/>
              </a:solidFill>
              <a:effectLst/>
              <a:latin typeface="Bog Standard" pitchFamily="2" charset="0"/>
            </a:endParaRP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438400" y="4648200"/>
            <a:ext cx="4191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schemeClr val="bg1"/>
                </a:solidFill>
              </a:rPr>
              <a:t>Luther’s teaching and the</a:t>
            </a:r>
          </a:p>
          <a:p>
            <a:r>
              <a:rPr lang="en-US" sz="2400" dirty="0" smtClean="0">
                <a:solidFill>
                  <a:schemeClr val="bg1"/>
                </a:solidFill>
              </a:rPr>
              <a:t>Catechism are ALSO based on</a:t>
            </a:r>
          </a:p>
          <a:p>
            <a:r>
              <a:rPr lang="en-US" sz="2400" dirty="0" smtClean="0">
                <a:solidFill>
                  <a:schemeClr val="bg1"/>
                </a:solidFill>
              </a:rPr>
              <a:t>the Bible!</a:t>
            </a:r>
            <a:endParaRPr lang="en-US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1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uiExpand="1" build="allAtOnce" animBg="1"/>
      <p:bldP spid="9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500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457200"/>
            <a:ext cx="6215163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There were 7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attributes of God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given in our lesson.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Write down 2 of them.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743200" y="3048000"/>
            <a:ext cx="4343400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Eternal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Unchanging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Omnipotent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Omniscient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Holy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Just/Righteous</a:t>
            </a:r>
          </a:p>
          <a:p>
            <a:r>
              <a:rPr lang="en-US" sz="3200" dirty="0" smtClean="0">
                <a:solidFill>
                  <a:schemeClr val="bg1"/>
                </a:solidFill>
                <a:effectLst>
                  <a:glow rad="139700">
                    <a:schemeClr val="accent5">
                      <a:lumMod val="20000"/>
                      <a:lumOff val="80000"/>
                      <a:alpha val="40000"/>
                    </a:schemeClr>
                  </a:glow>
                </a:effectLst>
                <a:latin typeface="Bog Standard" pitchFamily="2" charset="0"/>
              </a:rPr>
              <a:t>Merciful</a:t>
            </a: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0" y="0"/>
            <a:ext cx="2438400" cy="914400"/>
          </a:xfrm>
          <a:prstGeom prst="roundRect">
            <a:avLst/>
          </a:prstGeom>
          <a:solidFill>
            <a:srgbClr val="00FF00"/>
          </a:solidFill>
          <a:ln>
            <a:solidFill>
              <a:schemeClr val="tx1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The</a:t>
            </a:r>
          </a:p>
          <a:p>
            <a:pPr algn="ctr"/>
            <a:r>
              <a:rPr lang="en-US" sz="2000" dirty="0" smtClean="0">
                <a:solidFill>
                  <a:schemeClr val="tx1"/>
                </a:solidFill>
                <a:latin typeface="Boring Lesson" pitchFamily="2" charset="0"/>
              </a:rPr>
              <a:t>Lesson</a:t>
            </a:r>
            <a:endParaRPr lang="en-US" sz="2000" dirty="0">
              <a:solidFill>
                <a:schemeClr val="tx1"/>
              </a:solidFill>
              <a:latin typeface="Boring Lesson" pitchFamily="2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0" y="990600"/>
            <a:ext cx="2438400" cy="1066800"/>
          </a:xfrm>
          <a:prstGeom prst="roundRect">
            <a:avLst/>
          </a:prstGeom>
          <a:solidFill>
            <a:srgbClr val="00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solidFill>
                  <a:schemeClr val="bg1"/>
                </a:solidFill>
                <a:latin typeface="Boring Lesson" pitchFamily="2" charset="0"/>
              </a:rPr>
              <a:t>1000</a:t>
            </a:r>
            <a:endParaRPr lang="en-US" sz="3200" dirty="0">
              <a:solidFill>
                <a:schemeClr val="bg1"/>
              </a:solidFill>
              <a:latin typeface="Boring Lesson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743200" y="457200"/>
            <a:ext cx="6367449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The lesson said God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rewards righteousness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with _______ and He</a:t>
            </a:r>
          </a:p>
          <a:p>
            <a:r>
              <a:rPr lang="en-US" sz="3600" dirty="0" smtClean="0">
                <a:solidFill>
                  <a:schemeClr val="bg1"/>
                </a:solidFill>
                <a:latin typeface="Bog Standard" pitchFamily="2" charset="0"/>
              </a:rPr>
              <a:t>punishes sin with _____.</a:t>
            </a:r>
            <a:endParaRPr lang="en-US" sz="3600" dirty="0">
              <a:solidFill>
                <a:schemeClr val="bg1"/>
              </a:solidFill>
              <a:latin typeface="Bog Standard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743200" y="3200400"/>
            <a:ext cx="60198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>
                <a:ln>
                  <a:solidFill>
                    <a:schemeClr val="bg1"/>
                  </a:solidFill>
                </a:ln>
                <a:solidFill>
                  <a:schemeClr val="accent1"/>
                </a:solidFill>
                <a:effectLst/>
                <a:latin typeface="Bog Standard" pitchFamily="2" charset="0"/>
              </a:rPr>
              <a:t>Life</a:t>
            </a:r>
          </a:p>
          <a:p>
            <a:pPr algn="ctr"/>
            <a:r>
              <a:rPr lang="en-US" sz="5400" dirty="0" smtClean="0">
                <a:ln>
                  <a:solidFill>
                    <a:schemeClr val="bg1"/>
                  </a:solidFill>
                </a:ln>
                <a:solidFill>
                  <a:schemeClr val="accent1"/>
                </a:solidFill>
                <a:effectLst/>
                <a:latin typeface="Bog Standard" pitchFamily="2" charset="0"/>
              </a:rPr>
              <a:t>Death</a:t>
            </a:r>
          </a:p>
        </p:txBody>
      </p:sp>
      <p:sp>
        <p:nvSpPr>
          <p:cNvPr id="10" name="Oval 9"/>
          <p:cNvSpPr/>
          <p:nvPr/>
        </p:nvSpPr>
        <p:spPr>
          <a:xfrm>
            <a:off x="685800" y="2286000"/>
            <a:ext cx="1066800" cy="1066800"/>
          </a:xfrm>
          <a:prstGeom prst="ellipse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38100" h="38100" prst="relaxedInset"/>
            </a:sp3d>
          </a:bodyPr>
          <a:lstStyle/>
          <a:p>
            <a:pPr algn="ctr"/>
            <a:r>
              <a:rPr lang="en-US" sz="5400" dirty="0" smtClean="0">
                <a:latin typeface="Boring Lesson" pitchFamily="2" charset="0"/>
              </a:rPr>
              <a:t>a</a:t>
            </a:r>
            <a:endParaRPr lang="en-US" sz="5400" dirty="0">
              <a:latin typeface="Boring Lesson" pitchFamily="2" charset="0"/>
            </a:endParaRPr>
          </a:p>
        </p:txBody>
      </p:sp>
      <p:sp>
        <p:nvSpPr>
          <p:cNvPr id="11" name="Action Button: Back or Previous 10">
            <a:hlinkClick r:id="" action="ppaction://hlinkshowjump?jump=firstslide" highlightClick="1"/>
          </p:cNvPr>
          <p:cNvSpPr/>
          <p:nvPr/>
        </p:nvSpPr>
        <p:spPr>
          <a:xfrm>
            <a:off x="7924800" y="5867400"/>
            <a:ext cx="533400" cy="457200"/>
          </a:xfrm>
          <a:prstGeom prst="actionButtonBackPrevious">
            <a:avLst/>
          </a:prstGeom>
          <a:solidFill>
            <a:srgbClr val="0000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0" grpId="0" build="allAtOnce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309</TotalTime>
  <Words>491</Words>
  <Application>Microsoft Office PowerPoint</Application>
  <PresentationFormat>On-screen Show (4:3)</PresentationFormat>
  <Paragraphs>220</Paragraphs>
  <Slides>21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Bruce G Stumbo</dc:creator>
  <cp:lastModifiedBy>Bruce</cp:lastModifiedBy>
  <cp:revision>40</cp:revision>
  <dcterms:created xsi:type="dcterms:W3CDTF">2008-10-17T16:50:40Z</dcterms:created>
  <dcterms:modified xsi:type="dcterms:W3CDTF">2011-10-25T22:00:53Z</dcterms:modified>
</cp:coreProperties>
</file>

<file path=docProps/thumbnail.jpeg>
</file>